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23" r:id="rId2"/>
    <p:sldId id="446" r:id="rId3"/>
    <p:sldId id="416" r:id="rId4"/>
    <p:sldId id="418" r:id="rId5"/>
    <p:sldId id="419" r:id="rId6"/>
    <p:sldId id="420" r:id="rId7"/>
    <p:sldId id="424" r:id="rId8"/>
    <p:sldId id="421" r:id="rId9"/>
    <p:sldId id="422" r:id="rId10"/>
    <p:sldId id="423" r:id="rId11"/>
    <p:sldId id="425" r:id="rId12"/>
    <p:sldId id="426" r:id="rId13"/>
    <p:sldId id="427" r:id="rId14"/>
    <p:sldId id="430" r:id="rId15"/>
    <p:sldId id="429" r:id="rId16"/>
    <p:sldId id="428" r:id="rId17"/>
    <p:sldId id="431" r:id="rId18"/>
    <p:sldId id="433" r:id="rId19"/>
    <p:sldId id="432" r:id="rId20"/>
    <p:sldId id="434" r:id="rId21"/>
    <p:sldId id="436" r:id="rId22"/>
    <p:sldId id="435" r:id="rId23"/>
    <p:sldId id="290" r:id="rId24"/>
    <p:sldId id="439" r:id="rId25"/>
    <p:sldId id="437" r:id="rId26"/>
    <p:sldId id="438" r:id="rId27"/>
    <p:sldId id="440" r:id="rId28"/>
    <p:sldId id="441" r:id="rId29"/>
    <p:sldId id="443" r:id="rId30"/>
    <p:sldId id="444" r:id="rId31"/>
    <p:sldId id="445" r:id="rId32"/>
    <p:sldId id="268" r:id="rId33"/>
    <p:sldId id="442"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6" autoAdjust="0"/>
    <p:restoredTop sz="86414" autoAdjust="0"/>
  </p:normalViewPr>
  <p:slideViewPr>
    <p:cSldViewPr showGuides="1">
      <p:cViewPr varScale="1">
        <p:scale>
          <a:sx n="93" d="100"/>
          <a:sy n="93" d="100"/>
        </p:scale>
        <p:origin x="-5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34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sz="quarter" idx="1"/>
          </p:nvPr>
        </p:nvSpPr>
        <p:spPr>
          <a:xfrm>
            <a:off x="4143737" y="0"/>
            <a:ext cx="3169810" cy="479733"/>
          </a:xfrm>
          <a:prstGeom prst="rect">
            <a:avLst/>
          </a:prstGeom>
        </p:spPr>
        <p:txBody>
          <a:bodyPr vert="horz" lIns="94704" tIns="47352" rIns="94704" bIns="47352" rtlCol="0"/>
          <a:lstStyle>
            <a:lvl1pPr algn="r">
              <a:defRPr sz="1200"/>
            </a:lvl1pPr>
          </a:lstStyle>
          <a:p>
            <a:fld id="{56C3E964-428B-417B-ACF8-764E40A00FBA}" type="datetimeFigureOut">
              <a:rPr lang="en-US" smtClean="0"/>
              <a:pPr/>
              <a:t>7/3/2013</a:t>
            </a:fld>
            <a:endParaRPr lang="en-US"/>
          </a:p>
        </p:txBody>
      </p:sp>
      <p:sp>
        <p:nvSpPr>
          <p:cNvPr id="4" name="Footer Placeholder 3"/>
          <p:cNvSpPr>
            <a:spLocks noGrp="1"/>
          </p:cNvSpPr>
          <p:nvPr>
            <p:ph type="ftr" sz="quarter" idx="2"/>
          </p:nvPr>
        </p:nvSpPr>
        <p:spPr>
          <a:xfrm>
            <a:off x="0" y="9119830"/>
            <a:ext cx="3169810" cy="479733"/>
          </a:xfrm>
          <a:prstGeom prst="rect">
            <a:avLst/>
          </a:prstGeom>
        </p:spPr>
        <p:txBody>
          <a:bodyPr vert="horz" lIns="94704" tIns="47352" rIns="94704" bIns="47352" rtlCol="0" anchor="b"/>
          <a:lstStyle>
            <a:lvl1pPr algn="l">
              <a:defRPr sz="1200"/>
            </a:lvl1pPr>
          </a:lstStyle>
          <a:p>
            <a:endParaRPr lang="en-US"/>
          </a:p>
        </p:txBody>
      </p:sp>
      <p:sp>
        <p:nvSpPr>
          <p:cNvPr id="5" name="Slide Number Placeholder 4"/>
          <p:cNvSpPr>
            <a:spLocks noGrp="1"/>
          </p:cNvSpPr>
          <p:nvPr>
            <p:ph type="sldNum" sz="quarter" idx="3"/>
          </p:nvPr>
        </p:nvSpPr>
        <p:spPr>
          <a:xfrm>
            <a:off x="4143737" y="9119830"/>
            <a:ext cx="3169810" cy="479733"/>
          </a:xfrm>
          <a:prstGeom prst="rect">
            <a:avLst/>
          </a:prstGeom>
        </p:spPr>
        <p:txBody>
          <a:bodyPr vert="horz" lIns="94704" tIns="47352" rIns="94704" bIns="47352" rtlCol="0" anchor="b"/>
          <a:lstStyle>
            <a:lvl1pPr algn="r">
              <a:defRPr sz="1200"/>
            </a:lvl1pPr>
          </a:lstStyle>
          <a:p>
            <a:fld id="{4402DA4B-723C-4AC7-9B3D-0065BC2FF4E4}" type="slidenum">
              <a:rPr lang="en-US" smtClean="0"/>
              <a:pPr/>
              <a:t>‹#›</a:t>
            </a:fld>
            <a:endParaRPr lang="en-US"/>
          </a:p>
        </p:txBody>
      </p:sp>
    </p:spTree>
    <p:extLst>
      <p:ext uri="{BB962C8B-B14F-4D97-AF65-F5344CB8AC3E}">
        <p14:creationId xmlns:p14="http://schemas.microsoft.com/office/powerpoint/2010/main" xmlns="" val="966935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46" tIns="48324" rIns="96646" bIns="48324" rtlCol="0"/>
          <a:lstStyle>
            <a:lvl1pPr algn="l">
              <a:defRPr sz="1200"/>
            </a:lvl1pPr>
          </a:lstStyle>
          <a:p>
            <a:endParaRPr lang="en-US"/>
          </a:p>
        </p:txBody>
      </p:sp>
      <p:sp>
        <p:nvSpPr>
          <p:cNvPr id="3" name="Date Placeholder 2"/>
          <p:cNvSpPr>
            <a:spLocks noGrp="1"/>
          </p:cNvSpPr>
          <p:nvPr>
            <p:ph type="dt" idx="1"/>
          </p:nvPr>
        </p:nvSpPr>
        <p:spPr>
          <a:xfrm>
            <a:off x="4143589" y="1"/>
            <a:ext cx="3169920" cy="480060"/>
          </a:xfrm>
          <a:prstGeom prst="rect">
            <a:avLst/>
          </a:prstGeom>
        </p:spPr>
        <p:txBody>
          <a:bodyPr vert="horz" lIns="96646" tIns="48324" rIns="96646" bIns="48324" rtlCol="0"/>
          <a:lstStyle>
            <a:lvl1pPr algn="r">
              <a:defRPr sz="1200"/>
            </a:lvl1pPr>
          </a:lstStyle>
          <a:p>
            <a:fld id="{91A35860-D780-4546-944C-25E88E8EC8DE}" type="datetimeFigureOut">
              <a:rPr lang="en-US" smtClean="0"/>
              <a:pPr/>
              <a:t>7/3/2013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6" tIns="48324" rIns="96646" bIns="48324" rtlCol="0" anchor="ctr"/>
          <a:lstStyle/>
          <a:p>
            <a:endParaRPr lang="en-US"/>
          </a:p>
        </p:txBody>
      </p:sp>
      <p:sp>
        <p:nvSpPr>
          <p:cNvPr id="5" name="Notes Placeholder 4"/>
          <p:cNvSpPr>
            <a:spLocks noGrp="1"/>
          </p:cNvSpPr>
          <p:nvPr>
            <p:ph type="body" sz="quarter" idx="3"/>
          </p:nvPr>
        </p:nvSpPr>
        <p:spPr>
          <a:xfrm>
            <a:off x="731521" y="4560572"/>
            <a:ext cx="5852160" cy="4320540"/>
          </a:xfrm>
          <a:prstGeom prst="rect">
            <a:avLst/>
          </a:prstGeom>
        </p:spPr>
        <p:txBody>
          <a:bodyPr vert="horz" lIns="96646" tIns="48324" rIns="96646"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5"/>
            <a:ext cx="3169920" cy="480060"/>
          </a:xfrm>
          <a:prstGeom prst="rect">
            <a:avLst/>
          </a:prstGeom>
        </p:spPr>
        <p:txBody>
          <a:bodyPr vert="horz" lIns="96646" tIns="48324" rIns="96646" bIns="48324"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6646" tIns="48324" rIns="96646" bIns="48324" rtlCol="0" anchor="b"/>
          <a:lstStyle>
            <a:lvl1pPr algn="r">
              <a:defRPr sz="1200"/>
            </a:lvl1pPr>
          </a:lstStyle>
          <a:p>
            <a:fld id="{5F6A0129-02D0-4E1A-89E0-996AECF970ED}" type="slidenum">
              <a:rPr lang="en-US" smtClean="0"/>
              <a:pPr/>
              <a:t>‹#›</a:t>
            </a:fld>
            <a:endParaRPr lang="en-US"/>
          </a:p>
        </p:txBody>
      </p:sp>
    </p:spTree>
    <p:extLst>
      <p:ext uri="{BB962C8B-B14F-4D97-AF65-F5344CB8AC3E}">
        <p14:creationId xmlns:p14="http://schemas.microsoft.com/office/powerpoint/2010/main" xmlns="" val="12027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sha.gov/stopfall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900" dirty="0" smtClean="0"/>
              <a:t>Like NIOSH and CPWR, OSHA has a webpage dedicated to fall prevention too.  This is our lead in page for the fall prevention campaign and can be found  at </a:t>
            </a:r>
            <a:r>
              <a:rPr lang="en-US" sz="900" b="1" dirty="0" smtClean="0">
                <a:solidFill>
                  <a:schemeClr val="accent2"/>
                </a:solidFill>
                <a:hlinkClick r:id="rId3"/>
              </a:rPr>
              <a:t>http://www.osha.gov/stopfalls</a:t>
            </a:r>
            <a:r>
              <a:rPr lang="en-US" sz="900" dirty="0" smtClean="0">
                <a:solidFill>
                  <a:schemeClr val="accent2"/>
                </a:solidFill>
                <a:hlinkClick r:id="rId3"/>
              </a:rPr>
              <a:t>/</a:t>
            </a:r>
            <a:r>
              <a:rPr lang="en-US" sz="900" dirty="0" smtClean="0">
                <a:solidFill>
                  <a:schemeClr val="accent2"/>
                </a:solidFill>
              </a:rPr>
              <a:t> </a:t>
            </a:r>
          </a:p>
          <a:p>
            <a:pPr>
              <a:defRPr/>
            </a:pPr>
            <a:endParaRPr lang="en-US" sz="900" dirty="0" smtClean="0">
              <a:solidFill>
                <a:schemeClr val="accent2"/>
              </a:solidFill>
            </a:endParaRPr>
          </a:p>
          <a:p>
            <a:pPr>
              <a:defRPr/>
            </a:pPr>
            <a:r>
              <a:rPr lang="en-US" sz="900" b="1" dirty="0" smtClean="0"/>
              <a:t>Visits and Views – Over 500,000 to our fall prevention website</a:t>
            </a:r>
          </a:p>
          <a:p>
            <a:pPr>
              <a:defRPr/>
            </a:pPr>
            <a:endParaRPr lang="en-US" sz="900" b="1" dirty="0" smtClean="0"/>
          </a:p>
          <a:p>
            <a:pPr>
              <a:defRPr/>
            </a:pPr>
            <a:r>
              <a:rPr lang="en-US" sz="900" b="1" dirty="0" smtClean="0"/>
              <a:t>A little history on what OSHA Field and Consultation Projects have done. </a:t>
            </a:r>
          </a:p>
          <a:p>
            <a:pPr>
              <a:defRPr/>
            </a:pPr>
            <a:endParaRPr lang="en-US" sz="900" b="1" dirty="0" smtClean="0"/>
          </a:p>
          <a:p>
            <a:pPr marL="295942" indent="-295942">
              <a:buFont typeface="Arial" pitchFamily="34" charset="0"/>
              <a:buChar char="•"/>
              <a:defRPr/>
            </a:pPr>
            <a:r>
              <a:rPr lang="en-US" sz="900" b="1" dirty="0" smtClean="0"/>
              <a:t>Regional and Area Office Outreach for Fall Prevention in Construction </a:t>
            </a:r>
          </a:p>
          <a:p>
            <a:pPr marL="653114" lvl="1" indent="-179608">
              <a:buFont typeface="Arial" pitchFamily="34" charset="0"/>
              <a:buChar char="•"/>
              <a:defRPr/>
            </a:pPr>
            <a:r>
              <a:rPr lang="en-US" sz="900" dirty="0" smtClean="0"/>
              <a:t>From April 26, 2012 thru the First Quarter 2013, OSHA Regional and Area Offices  conducted over </a:t>
            </a:r>
            <a:r>
              <a:rPr lang="en-US" sz="900" b="1" dirty="0" smtClean="0"/>
              <a:t>2750</a:t>
            </a:r>
            <a:r>
              <a:rPr lang="en-US" sz="900" dirty="0" smtClean="0"/>
              <a:t> outreach activities related to fall prevention. </a:t>
            </a:r>
          </a:p>
          <a:p>
            <a:pPr marL="1126622" lvl="2" indent="-179608">
              <a:buFont typeface="Arial" pitchFamily="34" charset="0"/>
              <a:buChar char="•"/>
              <a:defRPr/>
            </a:pPr>
            <a:r>
              <a:rPr lang="en-US" sz="900" dirty="0" smtClean="0"/>
              <a:t>Media Events</a:t>
            </a:r>
          </a:p>
          <a:p>
            <a:pPr marL="1600130" lvl="3" indent="-179608">
              <a:buFont typeface="Arial" pitchFamily="34" charset="0"/>
              <a:buChar char="•"/>
              <a:defRPr/>
            </a:pPr>
            <a:r>
              <a:rPr lang="en-US" sz="900" dirty="0" smtClean="0"/>
              <a:t>Phone Banks</a:t>
            </a:r>
          </a:p>
          <a:p>
            <a:pPr marL="1600130" lvl="3" indent="-179608">
              <a:buFont typeface="Arial" pitchFamily="34" charset="0"/>
              <a:buChar char="•"/>
              <a:defRPr/>
            </a:pPr>
            <a:r>
              <a:rPr lang="en-US" sz="900" dirty="0" smtClean="0"/>
              <a:t>TV and Radio Interviews</a:t>
            </a:r>
          </a:p>
          <a:p>
            <a:pPr marL="1600130" lvl="3" indent="-179608">
              <a:buFont typeface="Arial" pitchFamily="34" charset="0"/>
              <a:buChar char="•"/>
              <a:defRPr/>
            </a:pPr>
            <a:r>
              <a:rPr lang="en-US" sz="900" dirty="0" smtClean="0"/>
              <a:t>Magazine articles</a:t>
            </a:r>
          </a:p>
          <a:p>
            <a:pPr marL="1126622" lvl="2" indent="-179608">
              <a:buFont typeface="Arial" pitchFamily="34" charset="0"/>
              <a:buChar char="•"/>
              <a:defRPr/>
            </a:pPr>
            <a:r>
              <a:rPr lang="en-US" sz="900" dirty="0" smtClean="0"/>
              <a:t>Speeches</a:t>
            </a:r>
          </a:p>
          <a:p>
            <a:pPr marL="1126622" lvl="2" indent="-179608">
              <a:buFont typeface="Arial" pitchFamily="34" charset="0"/>
              <a:buChar char="•"/>
              <a:defRPr/>
            </a:pPr>
            <a:r>
              <a:rPr lang="en-US" sz="900" dirty="0" smtClean="0"/>
              <a:t>Training sessions</a:t>
            </a:r>
          </a:p>
          <a:p>
            <a:pPr marL="1126622" lvl="2" indent="-179608">
              <a:buFont typeface="Arial" pitchFamily="34" charset="0"/>
              <a:buChar char="•"/>
              <a:defRPr/>
            </a:pPr>
            <a:r>
              <a:rPr lang="en-US" sz="900" dirty="0" smtClean="0"/>
              <a:t>Safety Conference  participation</a:t>
            </a:r>
          </a:p>
          <a:p>
            <a:pPr marL="1126622" lvl="2" indent="-179608">
              <a:buFont typeface="Arial" pitchFamily="34" charset="0"/>
              <a:buChar char="•"/>
              <a:defRPr/>
            </a:pPr>
            <a:endParaRPr lang="en-US" sz="900" dirty="0" smtClean="0"/>
          </a:p>
          <a:p>
            <a:pPr marL="295942" indent="-295942">
              <a:buFont typeface="Arial" pitchFamily="34" charset="0"/>
              <a:buChar char="•"/>
              <a:defRPr/>
            </a:pPr>
            <a:r>
              <a:rPr lang="en-US" sz="900" b="1" dirty="0" smtClean="0"/>
              <a:t>Consultation Projects Residential Construction Fall prevention Outreach</a:t>
            </a:r>
          </a:p>
          <a:p>
            <a:pPr marL="653114" lvl="1" indent="-179608">
              <a:buFont typeface="Arial" pitchFamily="34" charset="0"/>
              <a:buChar char="•"/>
              <a:defRPr/>
            </a:pPr>
            <a:r>
              <a:rPr lang="en-US" sz="900" dirty="0" smtClean="0"/>
              <a:t>In FY 2012 thru the First Quarter of 2013 OHSA’s Consultation Projects Conducted</a:t>
            </a:r>
          </a:p>
          <a:p>
            <a:pPr marL="1132067" lvl="2" indent="-179608">
              <a:buFont typeface="Arial" pitchFamily="34" charset="0"/>
              <a:buChar char="•"/>
              <a:defRPr/>
            </a:pPr>
            <a:r>
              <a:rPr lang="en-US" sz="900" dirty="0" smtClean="0"/>
              <a:t>3,821 onsite visits</a:t>
            </a:r>
          </a:p>
          <a:p>
            <a:pPr marL="1132067" lvl="2" indent="-179608">
              <a:buFont typeface="Arial" pitchFamily="34" charset="0"/>
              <a:buChar char="•"/>
              <a:defRPr/>
            </a:pPr>
            <a:r>
              <a:rPr lang="en-US" sz="900" dirty="0" smtClean="0"/>
              <a:t> 546 presentations</a:t>
            </a:r>
          </a:p>
          <a:p>
            <a:pPr marL="1132067" lvl="2" indent="-179608">
              <a:buFont typeface="Arial" pitchFamily="34" charset="0"/>
              <a:buChar char="•"/>
              <a:defRPr/>
            </a:pPr>
            <a:r>
              <a:rPr lang="en-US" sz="900" dirty="0" smtClean="0"/>
              <a:t>1156 training sessions   </a:t>
            </a:r>
          </a:p>
          <a:p>
            <a:pPr marL="658559" lvl="1" indent="-179608">
              <a:buFont typeface="Arial" pitchFamily="34" charset="0"/>
              <a:buChar char="•"/>
              <a:defRPr/>
            </a:pPr>
            <a:r>
              <a:rPr lang="en-US" sz="900" b="1" dirty="0" smtClean="0"/>
              <a:t>Total all consultation activities = 5,523 </a:t>
            </a:r>
          </a:p>
          <a:p>
            <a:pPr>
              <a:defRPr/>
            </a:pPr>
            <a:r>
              <a:rPr lang="en-US" sz="900" dirty="0" smtClean="0"/>
              <a:t> </a:t>
            </a:r>
          </a:p>
          <a:p>
            <a:endParaRPr lang="en-US" dirty="0"/>
          </a:p>
        </p:txBody>
      </p:sp>
      <p:sp>
        <p:nvSpPr>
          <p:cNvPr id="4" name="Slide Number Placeholder 3"/>
          <p:cNvSpPr>
            <a:spLocks noGrp="1"/>
          </p:cNvSpPr>
          <p:nvPr>
            <p:ph type="sldNum" sz="quarter" idx="10"/>
          </p:nvPr>
        </p:nvSpPr>
        <p:spPr/>
        <p:txBody>
          <a:bodyPr/>
          <a:lstStyle/>
          <a:p>
            <a:fld id="{5F6A0129-02D0-4E1A-89E0-996AECF970E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Examples of our residential outreach include a series of fact sheets topics: </a:t>
            </a:r>
          </a:p>
          <a:p>
            <a:pPr marL="177532" indent="-177532">
              <a:buFont typeface="Arial" pitchFamily="34" charset="0"/>
              <a:buChar char="•"/>
              <a:defRPr/>
            </a:pPr>
            <a:endParaRPr lang="en-US" dirty="0" smtClean="0"/>
          </a:p>
          <a:p>
            <a:pPr marL="177532" indent="-177532">
              <a:lnSpc>
                <a:spcPct val="80000"/>
              </a:lnSpc>
              <a:buFont typeface="Arial" pitchFamily="34" charset="0"/>
              <a:buChar char="•"/>
              <a:defRPr/>
            </a:pPr>
            <a:r>
              <a:rPr lang="en-US" dirty="0" smtClean="0"/>
              <a:t>Installing Standing Seam Metal Roofs </a:t>
            </a:r>
          </a:p>
          <a:p>
            <a:pPr marL="177532" indent="-177532">
              <a:lnSpc>
                <a:spcPct val="80000"/>
              </a:lnSpc>
              <a:buFont typeface="Arial" pitchFamily="34" charset="0"/>
              <a:buChar char="•"/>
              <a:defRPr/>
            </a:pPr>
            <a:endParaRPr lang="en-US" dirty="0" smtClean="0"/>
          </a:p>
          <a:p>
            <a:pPr marL="177532" indent="-177532">
              <a:lnSpc>
                <a:spcPct val="80000"/>
              </a:lnSpc>
              <a:buFont typeface="Arial" pitchFamily="34" charset="0"/>
              <a:buChar char="•"/>
              <a:defRPr/>
            </a:pPr>
            <a:r>
              <a:rPr lang="en-US" dirty="0" smtClean="0"/>
              <a:t>Re-Roofing</a:t>
            </a:r>
          </a:p>
          <a:p>
            <a:pPr marL="177532" indent="-177532">
              <a:lnSpc>
                <a:spcPct val="80000"/>
              </a:lnSpc>
              <a:buFont typeface="Arial" pitchFamily="34" charset="0"/>
              <a:buChar char="•"/>
              <a:defRPr/>
            </a:pPr>
            <a:endParaRPr lang="en-US" dirty="0" smtClean="0"/>
          </a:p>
          <a:p>
            <a:pPr marL="177532" indent="-177532">
              <a:lnSpc>
                <a:spcPct val="80000"/>
              </a:lnSpc>
              <a:buFont typeface="Arial" pitchFamily="34" charset="0"/>
              <a:buChar char="•"/>
              <a:defRPr/>
            </a:pPr>
            <a:r>
              <a:rPr lang="en-US" dirty="0" smtClean="0"/>
              <a:t>Roof Sheathing </a:t>
            </a:r>
          </a:p>
          <a:p>
            <a:pPr>
              <a:lnSpc>
                <a:spcPct val="80000"/>
              </a:lnSpc>
              <a:buFont typeface="Arial" pitchFamily="34" charset="0"/>
              <a:buNone/>
              <a:defRPr/>
            </a:pPr>
            <a:r>
              <a:rPr lang="en-US" dirty="0" smtClean="0"/>
              <a:t>  </a:t>
            </a:r>
          </a:p>
          <a:p>
            <a:pPr marL="177532" indent="-177532">
              <a:lnSpc>
                <a:spcPct val="80000"/>
              </a:lnSpc>
              <a:buFont typeface="Arial" pitchFamily="34" charset="0"/>
              <a:buChar char="•"/>
              <a:defRPr/>
            </a:pPr>
            <a:r>
              <a:rPr lang="en-US" dirty="0" smtClean="0"/>
              <a:t>Working in Attics </a:t>
            </a:r>
          </a:p>
          <a:p>
            <a:pPr marL="177532" indent="-177532">
              <a:lnSpc>
                <a:spcPct val="80000"/>
              </a:lnSpc>
              <a:buFont typeface="Arial" pitchFamily="34" charset="0"/>
              <a:buChar char="•"/>
              <a:defRPr/>
            </a:pPr>
            <a:endParaRPr lang="en-US" dirty="0" smtClean="0"/>
          </a:p>
          <a:p>
            <a:pPr marL="177532" indent="-177532">
              <a:lnSpc>
                <a:spcPct val="80000"/>
              </a:lnSpc>
              <a:buFont typeface="Arial" pitchFamily="34" charset="0"/>
              <a:buChar char="•"/>
              <a:defRPr/>
            </a:pPr>
            <a:r>
              <a:rPr lang="en-US" dirty="0" smtClean="0"/>
              <a:t>Erecting Exterior and Interior Walls</a:t>
            </a:r>
          </a:p>
          <a:p>
            <a:pPr marL="177532" indent="-177532">
              <a:lnSpc>
                <a:spcPct val="80000"/>
              </a:lnSpc>
              <a:buFont typeface="Arial" pitchFamily="34" charset="0"/>
              <a:buChar char="•"/>
              <a:defRPr/>
            </a:pPr>
            <a:endParaRPr lang="en-US" dirty="0" smtClean="0"/>
          </a:p>
          <a:p>
            <a:pPr marL="177532" indent="-177532">
              <a:lnSpc>
                <a:spcPct val="80000"/>
              </a:lnSpc>
              <a:buFont typeface="Arial" pitchFamily="34" charset="0"/>
              <a:buChar char="•"/>
              <a:defRPr/>
            </a:pPr>
            <a:r>
              <a:rPr lang="en-US" dirty="0" smtClean="0"/>
              <a:t>Floor Joist and Decking Installation</a:t>
            </a:r>
          </a:p>
          <a:p>
            <a:endParaRPr lang="en-US" dirty="0"/>
          </a:p>
        </p:txBody>
      </p:sp>
      <p:sp>
        <p:nvSpPr>
          <p:cNvPr id="4" name="Slide Number Placeholder 3"/>
          <p:cNvSpPr>
            <a:spLocks noGrp="1"/>
          </p:cNvSpPr>
          <p:nvPr>
            <p:ph type="sldNum" sz="quarter" idx="10"/>
          </p:nvPr>
        </p:nvSpPr>
        <p:spPr/>
        <p:txBody>
          <a:bodyPr/>
          <a:lstStyle/>
          <a:p>
            <a:fld id="{5F6A0129-02D0-4E1A-89E0-996AECF970E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000" dirty="0" smtClean="0"/>
              <a:t>OSHA has 6 animated videos related to fall prevention.  </a:t>
            </a:r>
          </a:p>
          <a:p>
            <a:pPr marL="177565" indent="-177565">
              <a:buFont typeface="Arial" pitchFamily="34" charset="0"/>
              <a:buChar char="•"/>
              <a:defRPr/>
            </a:pPr>
            <a:r>
              <a:rPr lang="en-US" sz="1000" dirty="0" smtClean="0"/>
              <a:t>Rave reviews  </a:t>
            </a:r>
          </a:p>
          <a:p>
            <a:pPr marL="177565" indent="-177565">
              <a:buFont typeface="Arial" pitchFamily="34" charset="0"/>
              <a:buChar char="•"/>
              <a:defRPr/>
            </a:pPr>
            <a:r>
              <a:rPr lang="en-US" sz="1000" dirty="0" smtClean="0"/>
              <a:t>We encourage use </a:t>
            </a:r>
          </a:p>
          <a:p>
            <a:pPr marL="177565" indent="-177565">
              <a:buFont typeface="Arial" pitchFamily="34" charset="0"/>
              <a:buChar char="•"/>
              <a:defRPr/>
            </a:pPr>
            <a:r>
              <a:rPr lang="en-US" sz="1000" dirty="0" smtClean="0"/>
              <a:t>Available OSHA’s Web Site or You Tube.  </a:t>
            </a:r>
          </a:p>
          <a:p>
            <a:pPr marL="651072" lvl="1" indent="-177565">
              <a:buFont typeface="Arial" pitchFamily="34" charset="0"/>
              <a:buChar char="•"/>
              <a:defRPr/>
            </a:pPr>
            <a:r>
              <a:rPr lang="en-US" sz="1000" dirty="0" smtClean="0"/>
              <a:t>Smart Phone and Tablet Friendly</a:t>
            </a:r>
          </a:p>
          <a:p>
            <a:pPr marL="1124580" lvl="2" indent="-177565">
              <a:buFont typeface="Arial" pitchFamily="34" charset="0"/>
              <a:buChar char="•"/>
              <a:defRPr/>
            </a:pPr>
            <a:r>
              <a:rPr lang="en-US" sz="1000" dirty="0" smtClean="0"/>
              <a:t>How to get there! - Google “OSHA Fall Prevention Videos” </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F6A0129-02D0-4E1A-89E0-996AECF970E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dirty="0" smtClean="0">
                <a:latin typeface="Arial" charset="0"/>
                <a:ea typeface="ＭＳ Ｐゴシック" pitchFamily="34" charset="-128"/>
              </a:rPr>
              <a:t>Over 400,000 documents Distributed</a:t>
            </a:r>
          </a:p>
          <a:p>
            <a:endParaRPr lang="en-US" dirty="0"/>
          </a:p>
        </p:txBody>
      </p:sp>
      <p:sp>
        <p:nvSpPr>
          <p:cNvPr id="4" name="Slide Number Placeholder 3"/>
          <p:cNvSpPr>
            <a:spLocks noGrp="1"/>
          </p:cNvSpPr>
          <p:nvPr>
            <p:ph type="sldNum" sz="quarter" idx="10"/>
          </p:nvPr>
        </p:nvSpPr>
        <p:spPr/>
        <p:txBody>
          <a:bodyPr/>
          <a:lstStyle/>
          <a:p>
            <a:fld id="{5F6A0129-02D0-4E1A-89E0-996AECF970E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defRPr/>
            </a:pPr>
            <a:r>
              <a:rPr lang="en-US" sz="800" dirty="0" smtClean="0">
                <a:solidFill>
                  <a:schemeClr val="accent2"/>
                </a:solidFill>
              </a:rPr>
              <a:t>Construction Fall Protection Projects - Under Consideration</a:t>
            </a:r>
            <a:endParaRPr lang="en-US" sz="800" dirty="0" smtClean="0"/>
          </a:p>
          <a:p>
            <a:pPr marL="473508" indent="-473508">
              <a:buFont typeface="Arial" pitchFamily="34" charset="0"/>
              <a:buChar char="•"/>
              <a:defRPr/>
            </a:pPr>
            <a:r>
              <a:rPr lang="en-US" sz="800" dirty="0" smtClean="0"/>
              <a:t>Tool Box Safety Talks on Fall Hazards Examples:</a:t>
            </a:r>
          </a:p>
          <a:p>
            <a:pPr marL="947015" lvl="1" indent="-473508">
              <a:buFont typeface="Arial" pitchFamily="34" charset="0"/>
              <a:buChar char="•"/>
              <a:defRPr/>
            </a:pPr>
            <a:r>
              <a:rPr lang="en-US" sz="800" dirty="0" smtClean="0"/>
              <a:t>How to Install an Anchorage System</a:t>
            </a:r>
          </a:p>
          <a:p>
            <a:pPr marL="947015" lvl="1" indent="-473508">
              <a:buFont typeface="Arial" pitchFamily="34" charset="0"/>
              <a:buChar char="•"/>
              <a:defRPr/>
            </a:pPr>
            <a:r>
              <a:rPr lang="en-US" sz="800" dirty="0" smtClean="0"/>
              <a:t>How to Inspect a Personal Fall Arrest systems</a:t>
            </a:r>
          </a:p>
          <a:p>
            <a:pPr marL="947015" lvl="1" indent="-473508">
              <a:buFont typeface="Arial" pitchFamily="34" charset="0"/>
              <a:buChar char="•"/>
              <a:defRPr/>
            </a:pPr>
            <a:r>
              <a:rPr lang="en-US" sz="800" dirty="0" smtClean="0"/>
              <a:t>How to safely climb an extension ladder</a:t>
            </a:r>
          </a:p>
          <a:p>
            <a:pPr marL="177565" indent="-177565">
              <a:buFont typeface="Arial" pitchFamily="34" charset="0"/>
              <a:buChar char="•"/>
              <a:defRPr/>
            </a:pPr>
            <a:r>
              <a:rPr lang="en-US" sz="800" dirty="0" smtClean="0"/>
              <a:t>Consideration to expand the campaign to include additional fall hazard issues.</a:t>
            </a:r>
          </a:p>
          <a:p>
            <a:pPr marL="651072" lvl="1" indent="-177565">
              <a:buFont typeface="Arial" pitchFamily="34" charset="0"/>
              <a:buChar char="•"/>
              <a:defRPr/>
            </a:pPr>
            <a:r>
              <a:rPr lang="en-US" sz="800" dirty="0" smtClean="0"/>
              <a:t>Slips and falls</a:t>
            </a:r>
          </a:p>
          <a:p>
            <a:pPr marL="651072" lvl="1" indent="-177565">
              <a:buFont typeface="Arial" pitchFamily="34" charset="0"/>
              <a:buChar char="•"/>
              <a:defRPr/>
            </a:pPr>
            <a:r>
              <a:rPr lang="en-US" sz="800" dirty="0" smtClean="0"/>
              <a:t>Falls from equipment</a:t>
            </a:r>
          </a:p>
          <a:p>
            <a:pPr marL="651072" lvl="1" indent="-177565">
              <a:buFont typeface="Arial" pitchFamily="34" charset="0"/>
              <a:buChar char="•"/>
              <a:defRPr/>
            </a:pPr>
            <a:r>
              <a:rPr lang="en-US" sz="800" dirty="0" smtClean="0"/>
              <a:t>Falls from structural steel</a:t>
            </a:r>
          </a:p>
          <a:p>
            <a:pPr marL="651072" lvl="1" indent="-177565">
              <a:buFont typeface="Arial" pitchFamily="34" charset="0"/>
              <a:buChar char="•"/>
              <a:defRPr/>
            </a:pPr>
            <a:r>
              <a:rPr lang="en-US" sz="800" dirty="0" smtClean="0"/>
              <a:t>Falls from leading edge</a:t>
            </a:r>
          </a:p>
          <a:p>
            <a:pPr marL="651072" lvl="1" indent="-177565">
              <a:buFont typeface="Arial" pitchFamily="34" charset="0"/>
              <a:buChar char="•"/>
              <a:defRPr/>
            </a:pPr>
            <a:r>
              <a:rPr lang="en-US" sz="800" dirty="0" smtClean="0"/>
              <a:t>Falls through floor openings</a:t>
            </a:r>
          </a:p>
          <a:p>
            <a:pPr marL="651072" lvl="1" indent="-177565">
              <a:buFont typeface="Arial" pitchFamily="34" charset="0"/>
              <a:buChar char="•"/>
              <a:defRPr/>
            </a:pPr>
            <a:r>
              <a:rPr lang="en-US" sz="800" dirty="0" smtClean="0"/>
              <a:t>Falls down stairwells</a:t>
            </a:r>
          </a:p>
          <a:p>
            <a:pPr eaLnBrk="1" hangingPunct="1">
              <a:defRPr/>
            </a:pPr>
            <a:r>
              <a:rPr lang="en-US" sz="800" dirty="0" smtClean="0"/>
              <a:t>Products DOC is working on:</a:t>
            </a:r>
          </a:p>
          <a:p>
            <a:pPr marL="177538" indent="-177538">
              <a:buFont typeface="Arial" pitchFamily="34" charset="0"/>
              <a:buChar char="•"/>
              <a:defRPr/>
            </a:pPr>
            <a:r>
              <a:rPr lang="en-US" sz="800" dirty="0" smtClean="0"/>
              <a:t>Rewrite of 1998 Subpart M  - Fall Protection guidance document</a:t>
            </a:r>
          </a:p>
          <a:p>
            <a:pPr marL="177538" indent="-177538">
              <a:buFont typeface="Arial" pitchFamily="34" charset="0"/>
              <a:buChar char="•"/>
              <a:defRPr/>
            </a:pPr>
            <a:r>
              <a:rPr lang="en-US" sz="800" dirty="0" smtClean="0"/>
              <a:t>Roofing safe work practices</a:t>
            </a:r>
          </a:p>
          <a:p>
            <a:pPr marL="177538" indent="-177538">
              <a:buFont typeface="Arial" pitchFamily="34" charset="0"/>
              <a:buChar char="•"/>
              <a:defRPr/>
            </a:pPr>
            <a:r>
              <a:rPr lang="en-US" sz="800" dirty="0" smtClean="0"/>
              <a:t>Video from the State of Washington (Residential Construction Techniques for preventing falls)  </a:t>
            </a:r>
          </a:p>
          <a:p>
            <a:pPr marL="177538" indent="-177538">
              <a:buFont typeface="Arial" pitchFamily="34" charset="0"/>
              <a:buChar char="•"/>
              <a:defRPr/>
            </a:pPr>
            <a:r>
              <a:rPr lang="en-US" sz="800" dirty="0" smtClean="0"/>
              <a:t>Miscellaneous English to Spanish translations for video and outreach products </a:t>
            </a:r>
          </a:p>
          <a:p>
            <a:pPr>
              <a:defRPr/>
            </a:pPr>
            <a:r>
              <a:rPr lang="en-US" sz="800" b="1" dirty="0" smtClean="0"/>
              <a:t>Construction Fall Protection Projects - Under Consideration</a:t>
            </a:r>
          </a:p>
          <a:p>
            <a:pPr marL="473493" indent="-473493">
              <a:buFont typeface="Arial" pitchFamily="34" charset="0"/>
              <a:buChar char="•"/>
              <a:defRPr/>
            </a:pPr>
            <a:r>
              <a:rPr lang="en-US" sz="800" dirty="0" smtClean="0"/>
              <a:t>Tool Box Safety Talks on Fall Hazards Examples:</a:t>
            </a:r>
          </a:p>
          <a:p>
            <a:pPr marL="946985" lvl="1" indent="-473493">
              <a:buFont typeface="Arial" pitchFamily="34" charset="0"/>
              <a:buChar char="•"/>
              <a:defRPr/>
            </a:pPr>
            <a:r>
              <a:rPr lang="en-US" sz="800" dirty="0" smtClean="0"/>
              <a:t>How to Install an Anchorage System</a:t>
            </a:r>
          </a:p>
          <a:p>
            <a:pPr marL="946985" lvl="1" indent="-473493">
              <a:buFont typeface="Arial" pitchFamily="34" charset="0"/>
              <a:buChar char="•"/>
              <a:defRPr/>
            </a:pPr>
            <a:r>
              <a:rPr lang="en-US" sz="800" dirty="0" smtClean="0"/>
              <a:t>How to Inspect a Personal Fall Arrest systems</a:t>
            </a:r>
          </a:p>
          <a:p>
            <a:pPr marL="946985" lvl="1" indent="-473493">
              <a:buFont typeface="Arial" pitchFamily="34" charset="0"/>
              <a:buChar char="•"/>
              <a:defRPr/>
            </a:pPr>
            <a:r>
              <a:rPr lang="en-US" sz="800" dirty="0" smtClean="0"/>
              <a:t>How to safely climb an extension ladder</a:t>
            </a:r>
          </a:p>
          <a:p>
            <a:pPr>
              <a:defRPr/>
            </a:pPr>
            <a:r>
              <a:rPr lang="en-US" sz="800" b="1" dirty="0" smtClean="0"/>
              <a:t>Consideration to expand the campaign to include additional fall hazard issues.</a:t>
            </a:r>
          </a:p>
          <a:p>
            <a:pPr marL="651052" lvl="1" indent="-177559">
              <a:buFont typeface="Arial" pitchFamily="34" charset="0"/>
              <a:buChar char="•"/>
              <a:defRPr/>
            </a:pPr>
            <a:r>
              <a:rPr lang="en-US" sz="800" dirty="0" smtClean="0"/>
              <a:t>Slips and falls</a:t>
            </a:r>
          </a:p>
          <a:p>
            <a:pPr marL="651052" lvl="1" indent="-177559">
              <a:buFont typeface="Arial" pitchFamily="34" charset="0"/>
              <a:buChar char="•"/>
              <a:defRPr/>
            </a:pPr>
            <a:r>
              <a:rPr lang="en-US" sz="800" dirty="0" smtClean="0"/>
              <a:t>Falls from equipment</a:t>
            </a:r>
          </a:p>
          <a:p>
            <a:pPr marL="651052" lvl="1" indent="-177559">
              <a:buFont typeface="Arial" pitchFamily="34" charset="0"/>
              <a:buChar char="•"/>
              <a:defRPr/>
            </a:pPr>
            <a:r>
              <a:rPr lang="en-US" sz="800" dirty="0" smtClean="0"/>
              <a:t>Falls from structural steel</a:t>
            </a:r>
          </a:p>
          <a:p>
            <a:pPr marL="651052" lvl="1" indent="-177559">
              <a:buFont typeface="Arial" pitchFamily="34" charset="0"/>
              <a:buChar char="•"/>
              <a:defRPr/>
            </a:pPr>
            <a:r>
              <a:rPr lang="en-US" sz="800" dirty="0" smtClean="0"/>
              <a:t>Falls from leading edge</a:t>
            </a:r>
          </a:p>
          <a:p>
            <a:pPr marL="651052" lvl="1" indent="-177559">
              <a:buFont typeface="Arial" pitchFamily="34" charset="0"/>
              <a:buChar char="•"/>
              <a:defRPr/>
            </a:pPr>
            <a:r>
              <a:rPr lang="en-US" sz="800" dirty="0" smtClean="0"/>
              <a:t>Falls through floor openings</a:t>
            </a:r>
          </a:p>
          <a:p>
            <a:pPr marL="651052" lvl="1" indent="-177559">
              <a:buFont typeface="Arial" pitchFamily="34" charset="0"/>
              <a:buChar char="•"/>
              <a:defRPr/>
            </a:pPr>
            <a:r>
              <a:rPr lang="en-US" sz="800" dirty="0" smtClean="0"/>
              <a:t>Falls down stairwells</a:t>
            </a:r>
          </a:p>
          <a:p>
            <a:endParaRPr lang="en-US" dirty="0"/>
          </a:p>
        </p:txBody>
      </p:sp>
      <p:sp>
        <p:nvSpPr>
          <p:cNvPr id="4" name="Slide Number Placeholder 3"/>
          <p:cNvSpPr>
            <a:spLocks noGrp="1"/>
          </p:cNvSpPr>
          <p:nvPr>
            <p:ph type="sldNum" sz="quarter" idx="10"/>
          </p:nvPr>
        </p:nvSpPr>
        <p:spPr/>
        <p:txBody>
          <a:bodyPr/>
          <a:lstStyle/>
          <a:p>
            <a:fld id="{5F6A0129-02D0-4E1A-89E0-996AECF970E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6A0129-02D0-4E1A-89E0-996AECF970E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044">
              <a:defRPr/>
            </a:pPr>
            <a:r>
              <a:rPr lang="en-US" b="1" dirty="0" smtClean="0"/>
              <a:t>Available for view on the smart phone with other Fall Prevention Material.  </a:t>
            </a:r>
          </a:p>
          <a:p>
            <a:endParaRPr lang="en-US" dirty="0"/>
          </a:p>
        </p:txBody>
      </p:sp>
      <p:sp>
        <p:nvSpPr>
          <p:cNvPr id="4" name="Slide Number Placeholder 3"/>
          <p:cNvSpPr>
            <a:spLocks noGrp="1"/>
          </p:cNvSpPr>
          <p:nvPr>
            <p:ph type="sldNum" sz="quarter" idx="10"/>
          </p:nvPr>
        </p:nvSpPr>
        <p:spPr/>
        <p:txBody>
          <a:bodyPr/>
          <a:lstStyle/>
          <a:p>
            <a:fld id="{5F6A0129-02D0-4E1A-89E0-996AECF970E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6A0129-02D0-4E1A-89E0-996AECF970E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click the image of the </a:t>
            </a:r>
            <a:r>
              <a:rPr lang="en-US" dirty="0" err="1" smtClean="0"/>
              <a:t>youtube</a:t>
            </a:r>
            <a:r>
              <a:rPr lang="en-US" dirty="0" smtClean="0"/>
              <a:t> box in presentation mode, it will lead to the video</a:t>
            </a:r>
            <a:endParaRPr lang="en-US" dirty="0"/>
          </a:p>
        </p:txBody>
      </p:sp>
      <p:sp>
        <p:nvSpPr>
          <p:cNvPr id="4" name="Slide Number Placeholder 3"/>
          <p:cNvSpPr>
            <a:spLocks noGrp="1"/>
          </p:cNvSpPr>
          <p:nvPr>
            <p:ph type="sldNum" sz="quarter" idx="10"/>
          </p:nvPr>
        </p:nvSpPr>
        <p:spPr/>
        <p:txBody>
          <a:bodyPr/>
          <a:lstStyle/>
          <a:p>
            <a:fld id="{5F6A0129-02D0-4E1A-89E0-996AECF970E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8C08E-AACE-419E-A022-FA7D2283DAD6}"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8C08E-AACE-419E-A022-FA7D2283DAD6}"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6A0129-02D0-4E1A-89E0-996AECF970E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5791200"/>
            <a:ext cx="8339337" cy="87173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7200" y="457200"/>
            <a:ext cx="8339328" cy="1153176"/>
          </a:xfrm>
          <a:prstGeom prst="rect">
            <a:avLst/>
          </a:prstGeom>
        </p:spPr>
      </p:pic>
    </p:spTree>
    <p:extLst>
      <p:ext uri="{BB962C8B-B14F-4D97-AF65-F5344CB8AC3E}">
        <p14:creationId xmlns:p14="http://schemas.microsoft.com/office/powerpoint/2010/main" xmlns="" val="406461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7/3/2013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xmlns="" val="340251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7/3/2013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xmlns="" val="645094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7800"/>
            <a:ext cx="2057400" cy="4678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6783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7/3/2013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xmlns="" val="357833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531" y="762000"/>
            <a:ext cx="8229600" cy="1019055"/>
          </a:xfrm>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9922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27735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85968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97772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990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4155" y="1417638"/>
            <a:ext cx="4040188"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429000"/>
            <a:ext cx="4040188" cy="2697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68825" y="1417638"/>
            <a:ext cx="4041775"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429000"/>
            <a:ext cx="4041775" cy="2697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7/3/2013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xmlns="" val="262598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019055"/>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7/3/2013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xmlns="" val="386154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7/3/2013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xmlns="" val="394457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F07E18-D5A0-4D38-B2DF-861CF6BD983B}" type="datetimeFigureOut">
              <a:rPr lang="en-US" smtClean="0"/>
              <a:pPr/>
              <a:t>7/3/2013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422D36-534E-4182-BDB3-357A4A46039A}" type="slidenum">
              <a:rPr lang="en-US" smtClean="0"/>
              <a:pPr/>
              <a:t>‹#›</a:t>
            </a:fld>
            <a:endParaRPr lang="en-US"/>
          </a:p>
        </p:txBody>
      </p:sp>
    </p:spTree>
    <p:extLst>
      <p:ext uri="{BB962C8B-B14F-4D97-AF65-F5344CB8AC3E}">
        <p14:creationId xmlns:p14="http://schemas.microsoft.com/office/powerpoint/2010/main" xmlns="" val="133541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531" y="914400"/>
            <a:ext cx="8229600" cy="101905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8531" y="2286000"/>
            <a:ext cx="8229600" cy="3276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23663" y="6018362"/>
            <a:ext cx="8339337" cy="676657"/>
          </a:xfrm>
          <a:prstGeom prst="rect">
            <a:avLst/>
          </a:prstGeom>
        </p:spPr>
      </p:pic>
    </p:spTree>
    <p:extLst>
      <p:ext uri="{BB962C8B-B14F-4D97-AF65-F5344CB8AC3E}">
        <p14:creationId xmlns:p14="http://schemas.microsoft.com/office/powerpoint/2010/main" xmlns="" val="1845958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a:solidFill>
            <a:schemeClr val="tx1"/>
          </a:solidFill>
          <a:latin typeface="Univers 57 Condense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Univers 57 Condense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Univers 57 Condensed"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Univers 57 Condensed"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Univers 57 Condensed"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Univers 57 Condense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sha.gov/video/wa_fallprotection/wa_fallprotection_roofing.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osha.gov/video/wa_fallprotection/wa_fallprotection_trus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www.youtube.com/watch?v=UYMb1XZ83zQ"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I_8cymt7wlk&amp;feature=share&amp;list=PL43A44D61109073B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hyperlink" Target="mailto:fatalitymap@cpwr.com" TargetMode="External"/><Relationship Id="rId5" Type="http://schemas.openxmlformats.org/officeDocument/2006/relationships/hyperlink" Target="mailto:falls@cpwr.com" TargetMode="External"/><Relationship Id="rId4" Type="http://schemas.openxmlformats.org/officeDocument/2006/relationships/hyperlink" Target="http://www.stopconstructionfall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1" descr="I:\HAZALERTS\4 - Fall Harness\OSHA-guidance_fig13-all in one.jpg"/>
          <p:cNvPicPr>
            <a:picLocks noChangeAspect="1" noChangeArrowheads="1"/>
          </p:cNvPicPr>
          <p:nvPr/>
        </p:nvPicPr>
        <p:blipFill>
          <a:blip r:embed="rId3" cstate="print"/>
          <a:srcRect/>
          <a:stretch>
            <a:fillRect/>
          </a:stretch>
        </p:blipFill>
        <p:spPr bwMode="auto">
          <a:xfrm>
            <a:off x="1981200" y="3810000"/>
            <a:ext cx="1984745" cy="1828800"/>
          </a:xfrm>
          <a:prstGeom prst="rect">
            <a:avLst/>
          </a:prstGeom>
          <a:noFill/>
        </p:spPr>
      </p:pic>
      <p:pic>
        <p:nvPicPr>
          <p:cNvPr id="6" name="Picture 5" descr="I:\PHOTOS\Evanoff - residential falls\ladder photo-training center.jpg"/>
          <p:cNvPicPr>
            <a:picLocks noChangeAspect="1" noChangeArrowheads="1"/>
          </p:cNvPicPr>
          <p:nvPr/>
        </p:nvPicPr>
        <p:blipFill>
          <a:blip r:embed="rId4" cstate="print"/>
          <a:srcRect r="12499"/>
          <a:stretch>
            <a:fillRect/>
          </a:stretch>
        </p:blipFill>
        <p:spPr bwMode="auto">
          <a:xfrm>
            <a:off x="3965945" y="3829050"/>
            <a:ext cx="1200625" cy="1828800"/>
          </a:xfrm>
          <a:prstGeom prst="rect">
            <a:avLst/>
          </a:prstGeom>
          <a:noFill/>
        </p:spPr>
      </p:pic>
      <p:pic>
        <p:nvPicPr>
          <p:cNvPr id="7" name="Picture 6" descr="I:\HAZALERTS\4 - Fall Harness\IW-Frank P_DSC_0093.JPG"/>
          <p:cNvPicPr>
            <a:picLocks noChangeAspect="1" noChangeArrowheads="1"/>
          </p:cNvPicPr>
          <p:nvPr/>
        </p:nvPicPr>
        <p:blipFill>
          <a:blip r:embed="rId5" cstate="print"/>
          <a:srcRect l="5116" r="31430" b="-424"/>
          <a:stretch>
            <a:fillRect/>
          </a:stretch>
        </p:blipFill>
        <p:spPr bwMode="auto">
          <a:xfrm>
            <a:off x="5029200" y="3810000"/>
            <a:ext cx="1737914" cy="1828800"/>
          </a:xfrm>
          <a:prstGeom prst="rect">
            <a:avLst/>
          </a:prstGeom>
          <a:noFill/>
        </p:spPr>
      </p:pic>
    </p:spTree>
    <p:extLst>
      <p:ext uri="{BB962C8B-B14F-4D97-AF65-F5344CB8AC3E}">
        <p14:creationId xmlns:p14="http://schemas.microsoft.com/office/powerpoint/2010/main" xmlns="" val="2305394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971800"/>
            <a:ext cx="8229600" cy="2743200"/>
          </a:xfrm>
        </p:spPr>
        <p:txBody>
          <a:bodyPr>
            <a:normAutofit lnSpcReduction="10000"/>
          </a:bodyPr>
          <a:lstStyle/>
          <a:p>
            <a:pPr>
              <a:buNone/>
            </a:pPr>
            <a:r>
              <a:rPr lang="en-US" dirty="0" smtClean="0"/>
              <a:t>Contact information:</a:t>
            </a:r>
          </a:p>
          <a:p>
            <a:pPr>
              <a:buNone/>
            </a:pPr>
            <a:r>
              <a:rPr lang="en-US" b="1" dirty="0" smtClean="0"/>
              <a:t>Peter </a:t>
            </a:r>
            <a:r>
              <a:rPr lang="en-US" b="1" dirty="0" err="1" smtClean="0"/>
              <a:t>Simeonov</a:t>
            </a:r>
            <a:r>
              <a:rPr lang="en-US" b="1" dirty="0" smtClean="0"/>
              <a:t>, Ph.D.</a:t>
            </a:r>
          </a:p>
          <a:p>
            <a:pPr>
              <a:buNone/>
            </a:pPr>
            <a:r>
              <a:rPr lang="en-US" b="1" dirty="0" smtClean="0"/>
              <a:t>E-mail: psimeonov@cdc.gov</a:t>
            </a:r>
          </a:p>
          <a:p>
            <a:pPr>
              <a:buNone/>
            </a:pPr>
            <a:r>
              <a:rPr lang="en-US" b="1" dirty="0" smtClean="0"/>
              <a:t>Tel: 304-285-6268</a:t>
            </a:r>
          </a:p>
          <a:p>
            <a:pPr>
              <a:buNone/>
            </a:pPr>
            <a:r>
              <a:rPr lang="en-US" b="1" dirty="0" smtClean="0"/>
              <a:t>Division of Safety Research, NIOSH</a:t>
            </a:r>
          </a:p>
          <a:p>
            <a:pPr>
              <a:buNone/>
            </a:pPr>
            <a:endParaRPr lang="en-US" dirty="0"/>
          </a:p>
        </p:txBody>
      </p:sp>
      <p:grpSp>
        <p:nvGrpSpPr>
          <p:cNvPr id="4" name="Group 5"/>
          <p:cNvGrpSpPr>
            <a:grpSpLocks/>
          </p:cNvGrpSpPr>
          <p:nvPr/>
        </p:nvGrpSpPr>
        <p:grpSpPr bwMode="auto">
          <a:xfrm>
            <a:off x="5496565" y="245680"/>
            <a:ext cx="3354114" cy="2339866"/>
            <a:chOff x="2832" y="288"/>
            <a:chExt cx="2640" cy="2064"/>
          </a:xfrm>
        </p:grpSpPr>
        <p:sp>
          <p:nvSpPr>
            <p:cNvPr id="5" name="Rectangle 6"/>
            <p:cNvSpPr>
              <a:spLocks noChangeArrowheads="1"/>
            </p:cNvSpPr>
            <p:nvPr/>
          </p:nvSpPr>
          <p:spPr bwMode="auto">
            <a:xfrm>
              <a:off x="2832" y="288"/>
              <a:ext cx="2640" cy="2064"/>
            </a:xfrm>
            <a:prstGeom prst="rect">
              <a:avLst/>
            </a:prstGeom>
            <a:solidFill>
              <a:schemeClr val="tx1"/>
            </a:solidFill>
            <a:ln w="9525">
              <a:solidFill>
                <a:schemeClr val="bg1"/>
              </a:solidFill>
              <a:miter lim="800000"/>
              <a:headEnd/>
              <a:tailEnd/>
            </a:ln>
          </p:spPr>
          <p:txBody>
            <a:bodyPr wrap="none" anchor="ctr"/>
            <a:lstStyle/>
            <a:p>
              <a:endParaRPr lang="en-US"/>
            </a:p>
          </p:txBody>
        </p:sp>
        <p:grpSp>
          <p:nvGrpSpPr>
            <p:cNvPr id="6" name="Group 7"/>
            <p:cNvGrpSpPr>
              <a:grpSpLocks/>
            </p:cNvGrpSpPr>
            <p:nvPr/>
          </p:nvGrpSpPr>
          <p:grpSpPr bwMode="auto">
            <a:xfrm>
              <a:off x="2928" y="384"/>
              <a:ext cx="2448" cy="1862"/>
              <a:chOff x="2999" y="655"/>
              <a:chExt cx="2448" cy="1862"/>
            </a:xfrm>
          </p:grpSpPr>
          <p:pic>
            <p:nvPicPr>
              <p:cNvPr id="8" name="Picture 7" descr="BUILDING"/>
              <p:cNvPicPr>
                <a:picLocks noChangeAspect="1" noChangeArrowheads="1"/>
              </p:cNvPicPr>
              <p:nvPr/>
            </p:nvPicPr>
            <p:blipFill>
              <a:blip r:embed="rId3" cstate="print"/>
              <a:srcRect/>
              <a:stretch>
                <a:fillRect/>
              </a:stretch>
            </p:blipFill>
            <p:spPr bwMode="auto">
              <a:xfrm>
                <a:off x="2999" y="655"/>
                <a:ext cx="2448" cy="1862"/>
              </a:xfrm>
              <a:prstGeom prst="rect">
                <a:avLst/>
              </a:prstGeom>
              <a:noFill/>
              <a:ln w="9525">
                <a:solidFill>
                  <a:schemeClr val="bg1"/>
                </a:solidFill>
                <a:miter lim="800000"/>
                <a:headEnd/>
                <a:tailEnd/>
              </a:ln>
            </p:spPr>
          </p:pic>
          <p:pic>
            <p:nvPicPr>
              <p:cNvPr id="9" name="Picture 8" descr="Cdc-white"/>
              <p:cNvPicPr>
                <a:picLocks noChangeAspect="1" noChangeArrowheads="1"/>
              </p:cNvPicPr>
              <p:nvPr/>
            </p:nvPicPr>
            <p:blipFill>
              <a:blip r:embed="rId4" cstate="print"/>
              <a:srcRect/>
              <a:stretch>
                <a:fillRect/>
              </a:stretch>
            </p:blipFill>
            <p:spPr bwMode="auto">
              <a:xfrm>
                <a:off x="3002" y="690"/>
                <a:ext cx="769" cy="301"/>
              </a:xfrm>
              <a:prstGeom prst="rect">
                <a:avLst/>
              </a:prstGeom>
              <a:noFill/>
              <a:ln w="9525">
                <a:solidFill>
                  <a:schemeClr val="bg1"/>
                </a:solidFill>
                <a:miter lim="800000"/>
                <a:headEnd/>
                <a:tailEnd/>
              </a:ln>
            </p:spPr>
          </p:pic>
          <p:pic>
            <p:nvPicPr>
              <p:cNvPr id="10" name="Picture 9" descr="Niosh-white"/>
              <p:cNvPicPr>
                <a:picLocks noChangeAspect="1" noChangeArrowheads="1"/>
              </p:cNvPicPr>
              <p:nvPr/>
            </p:nvPicPr>
            <p:blipFill>
              <a:blip r:embed="rId5" cstate="print"/>
              <a:srcRect/>
              <a:stretch>
                <a:fillRect/>
              </a:stretch>
            </p:blipFill>
            <p:spPr bwMode="auto">
              <a:xfrm>
                <a:off x="4512" y="672"/>
                <a:ext cx="895" cy="222"/>
              </a:xfrm>
              <a:prstGeom prst="rect">
                <a:avLst/>
              </a:prstGeom>
              <a:noFill/>
              <a:ln w="9525">
                <a:solidFill>
                  <a:schemeClr val="bg1"/>
                </a:solidFill>
                <a:miter lim="800000"/>
                <a:headEnd/>
                <a:tailEnd/>
              </a:ln>
            </p:spPr>
          </p:pic>
        </p:grpSp>
        <p:sp>
          <p:nvSpPr>
            <p:cNvPr id="7" name="Rectangle 11"/>
            <p:cNvSpPr>
              <a:spLocks noChangeArrowheads="1"/>
            </p:cNvSpPr>
            <p:nvPr/>
          </p:nvSpPr>
          <p:spPr bwMode="auto">
            <a:xfrm>
              <a:off x="2928" y="384"/>
              <a:ext cx="2448" cy="1872"/>
            </a:xfrm>
            <a:prstGeom prst="rect">
              <a:avLst/>
            </a:prstGeom>
            <a:noFill/>
            <a:ln w="9525">
              <a:solidFill>
                <a:schemeClr val="bg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19055"/>
          </a:xfrm>
        </p:spPr>
        <p:txBody>
          <a:bodyPr/>
          <a:lstStyle/>
          <a:p>
            <a:r>
              <a:rPr lang="en-US" dirty="0" smtClean="0"/>
              <a:t>Thank you!</a:t>
            </a:r>
            <a:endParaRPr lang="en-US" dirty="0"/>
          </a:p>
        </p:txBody>
      </p:sp>
      <p:sp>
        <p:nvSpPr>
          <p:cNvPr id="3" name="Content Placeholder 2"/>
          <p:cNvSpPr>
            <a:spLocks noGrp="1"/>
          </p:cNvSpPr>
          <p:nvPr>
            <p:ph idx="1"/>
          </p:nvPr>
        </p:nvSpPr>
        <p:spPr>
          <a:xfrm>
            <a:off x="478531" y="1371600"/>
            <a:ext cx="8229600" cy="4114800"/>
          </a:xfrm>
        </p:spPr>
        <p:txBody>
          <a:bodyPr>
            <a:normAutofit/>
          </a:bodyPr>
          <a:lstStyle/>
          <a:p>
            <a:pPr>
              <a:buNone/>
            </a:pPr>
            <a:r>
              <a:rPr lang="en-US" sz="2000" dirty="0" smtClean="0"/>
              <a:t>Christine Branche</a:t>
            </a:r>
          </a:p>
          <a:p>
            <a:pPr>
              <a:buNone/>
            </a:pPr>
            <a:r>
              <a:rPr lang="en-US" sz="2000" dirty="0" smtClean="0"/>
              <a:t>NIOSH</a:t>
            </a:r>
          </a:p>
          <a:p>
            <a:pPr>
              <a:buNone/>
            </a:pPr>
            <a:r>
              <a:rPr lang="en-US" sz="2000" dirty="0" smtClean="0"/>
              <a:t>Principal Associate Director</a:t>
            </a:r>
          </a:p>
          <a:p>
            <a:pPr>
              <a:buNone/>
            </a:pPr>
            <a:r>
              <a:rPr lang="en-US" sz="2000" dirty="0" smtClean="0"/>
              <a:t>Director, Office of Construction Safety and Health</a:t>
            </a:r>
          </a:p>
          <a:p>
            <a:pPr>
              <a:buNone/>
            </a:pPr>
            <a:r>
              <a:rPr lang="en-US" sz="2000" dirty="0" smtClean="0"/>
              <a:t>Construction Program Manager</a:t>
            </a:r>
          </a:p>
          <a:p>
            <a:pPr>
              <a:buNone/>
            </a:pPr>
            <a:r>
              <a:rPr lang="en-US" sz="2000" dirty="0" smtClean="0"/>
              <a:t>202-245-0625|</a:t>
            </a:r>
            <a:r>
              <a:rPr lang="en-US" sz="2000" b="1" dirty="0" smtClean="0"/>
              <a:t>cbranche@cdc.gov</a:t>
            </a:r>
          </a:p>
          <a:p>
            <a:pPr>
              <a:buNone/>
            </a:pPr>
            <a:endParaRPr lang="en-US" sz="2000" b="1" dirty="0" smtClean="0"/>
          </a:p>
          <a:p>
            <a:pPr>
              <a:buNone/>
            </a:pPr>
            <a:r>
              <a:rPr lang="en-US" sz="2000" b="1" dirty="0" smtClean="0"/>
              <a:t>NIOSH Directory of Construction Resources</a:t>
            </a:r>
          </a:p>
          <a:p>
            <a:pPr>
              <a:buNone/>
            </a:pPr>
            <a:r>
              <a:rPr lang="en-US" sz="2000" dirty="0" smtClean="0"/>
              <a:t>www.cdc.gov/niosh/construction/ </a:t>
            </a:r>
          </a:p>
          <a:p>
            <a:pPr>
              <a:buNone/>
            </a:pPr>
            <a:r>
              <a:rPr lang="en-US" sz="2000" b="1" dirty="0" smtClean="0"/>
              <a:t>Twitter</a:t>
            </a:r>
          </a:p>
          <a:p>
            <a:pPr>
              <a:buNone/>
            </a:pPr>
            <a:r>
              <a:rPr lang="en-US" sz="2000" dirty="0" smtClean="0"/>
              <a:t>http://twitter.com/NIOSHConstruct</a:t>
            </a:r>
          </a:p>
          <a:p>
            <a:pPr>
              <a:buNone/>
            </a:pPr>
            <a:endParaRPr lang="en-US" sz="2000" dirty="0"/>
          </a:p>
        </p:txBody>
      </p:sp>
      <p:sp>
        <p:nvSpPr>
          <p:cNvPr id="4" name="TextBox 3"/>
          <p:cNvSpPr txBox="1"/>
          <p:nvPr/>
        </p:nvSpPr>
        <p:spPr>
          <a:xfrm>
            <a:off x="533400" y="5562600"/>
            <a:ext cx="8153400" cy="1015663"/>
          </a:xfrm>
          <a:prstGeom prst="rect">
            <a:avLst/>
          </a:prstGeom>
          <a:noFill/>
        </p:spPr>
        <p:txBody>
          <a:bodyPr wrap="square" rtlCol="0">
            <a:spAutoFit/>
          </a:bodyPr>
          <a:lstStyle/>
          <a:p>
            <a:r>
              <a:rPr lang="en-US" sz="1400" dirty="0" smtClean="0">
                <a:latin typeface="Univers 57 Condensed"/>
              </a:rPr>
              <a:t>The findings and conclusions in this presentation have not been formally disseminated by the National Institute for Occupational Safety and Health and should not be construed to represent any agency determination or policy.</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Fall Prevention Campaign</a:t>
            </a:r>
            <a:br>
              <a:rPr lang="en-US" dirty="0" smtClean="0"/>
            </a:br>
            <a:endParaRPr lang="en-US" dirty="0"/>
          </a:p>
        </p:txBody>
      </p:sp>
      <p:sp>
        <p:nvSpPr>
          <p:cNvPr id="3" name="Content Placeholder 2"/>
          <p:cNvSpPr>
            <a:spLocks noGrp="1"/>
          </p:cNvSpPr>
          <p:nvPr>
            <p:ph idx="1"/>
          </p:nvPr>
        </p:nvSpPr>
        <p:spPr>
          <a:xfrm>
            <a:off x="2590800" y="5562600"/>
            <a:ext cx="4038600" cy="533400"/>
          </a:xfrm>
        </p:spPr>
        <p:txBody>
          <a:bodyPr>
            <a:normAutofit fontScale="85000" lnSpcReduction="10000"/>
          </a:bodyPr>
          <a:lstStyle/>
          <a:p>
            <a:pPr>
              <a:buNone/>
            </a:pPr>
            <a:r>
              <a:rPr lang="en-US" dirty="0" smtClean="0"/>
              <a:t>www.osha.gov/stopfalls</a:t>
            </a:r>
            <a:endParaRPr lang="en-US" dirty="0"/>
          </a:p>
        </p:txBody>
      </p:sp>
      <p:pic>
        <p:nvPicPr>
          <p:cNvPr id="4" name="Content Placeholder 3" descr="Falls Campaign Logo-URL.png"/>
          <p:cNvPicPr>
            <a:picLocks noChangeAspect="1"/>
          </p:cNvPicPr>
          <p:nvPr/>
        </p:nvPicPr>
        <p:blipFill>
          <a:blip r:embed="rId3" cstate="print">
            <a:extLst>
              <a:ext uri="{28A0092B-C50C-407E-A947-70E740481C1C}">
                <a14:useLocalDpi xmlns="" xmlns:a14="http://schemas.microsoft.com/office/drawing/2010/main" val="0"/>
              </a:ext>
            </a:extLst>
          </a:blip>
          <a:srcRect l="-7600" r="7600" b="8488"/>
          <a:stretch>
            <a:fillRect/>
          </a:stretch>
        </p:blipFill>
        <p:spPr bwMode="auto">
          <a:xfrm>
            <a:off x="1676400" y="1676400"/>
            <a:ext cx="5486400" cy="4146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019055"/>
          </a:xfrm>
        </p:spPr>
        <p:txBody>
          <a:bodyPr/>
          <a:lstStyle/>
          <a:p>
            <a:r>
              <a:rPr lang="en-US" dirty="0" smtClean="0"/>
              <a:t>Campaign Website</a:t>
            </a:r>
            <a:endParaRPr lang="en-US" dirty="0"/>
          </a:p>
        </p:txBody>
      </p:sp>
      <p:pic>
        <p:nvPicPr>
          <p:cNvPr id="4" name="Picture 3"/>
          <p:cNvPicPr>
            <a:picLocks noChangeAspect="1"/>
          </p:cNvPicPr>
          <p:nvPr/>
        </p:nvPicPr>
        <p:blipFill>
          <a:blip r:embed="rId3" cstate="print"/>
          <a:stretch>
            <a:fillRect/>
          </a:stretch>
        </p:blipFill>
        <p:spPr>
          <a:xfrm>
            <a:off x="838200" y="1219200"/>
            <a:ext cx="7389813" cy="47545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019055"/>
          </a:xfrm>
        </p:spPr>
        <p:txBody>
          <a:bodyPr/>
          <a:lstStyle/>
          <a:p>
            <a:r>
              <a:rPr lang="en-US" dirty="0" smtClean="0"/>
              <a:t>Campaign Website</a:t>
            </a:r>
            <a:endParaRPr lang="en-US" dirty="0"/>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1219200"/>
            <a:ext cx="7343775" cy="4695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3400" y="5410200"/>
            <a:ext cx="3505200" cy="7080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4000" i="1" dirty="0">
                <a:solidFill>
                  <a:srgbClr val="FF0000"/>
                </a:solidFill>
                <a:latin typeface="Franklin Gothic Heavy" pitchFamily="34" charset="0"/>
              </a:rPr>
              <a:t> …en Español</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19055"/>
          </a:xfrm>
        </p:spPr>
        <p:txBody>
          <a:bodyPr/>
          <a:lstStyle/>
          <a:p>
            <a:r>
              <a:rPr lang="en-US" sz="3600" dirty="0" smtClean="0"/>
              <a:t>Mining OSHA’s Fall Prevention </a:t>
            </a:r>
            <a:r>
              <a:rPr lang="en-US" sz="3600" dirty="0" err="1" smtClean="0"/>
              <a:t>Webpages</a:t>
            </a:r>
            <a:endParaRPr lang="en-US" sz="3600" dirty="0"/>
          </a:p>
        </p:txBody>
      </p:sp>
      <p:sp>
        <p:nvSpPr>
          <p:cNvPr id="3" name="Content Placeholder 2"/>
          <p:cNvSpPr>
            <a:spLocks noGrp="1"/>
          </p:cNvSpPr>
          <p:nvPr>
            <p:ph idx="1"/>
          </p:nvPr>
        </p:nvSpPr>
        <p:spPr>
          <a:xfrm>
            <a:off x="478531" y="1295400"/>
            <a:ext cx="8229600" cy="4876800"/>
          </a:xfrm>
        </p:spPr>
        <p:txBody>
          <a:bodyPr>
            <a:normAutofit fontScale="47500" lnSpcReduction="20000"/>
          </a:bodyPr>
          <a:lstStyle/>
          <a:p>
            <a:pPr>
              <a:buNone/>
            </a:pPr>
            <a:r>
              <a:rPr lang="en-US" sz="5900" b="1" dirty="0" smtClean="0"/>
              <a:t>Residential Construction Fall Prevention </a:t>
            </a:r>
          </a:p>
          <a:p>
            <a:r>
              <a:rPr lang="en-US" sz="4200" dirty="0" smtClean="0"/>
              <a:t>Fact</a:t>
            </a:r>
            <a:r>
              <a:rPr lang="en-US" sz="5100" dirty="0" smtClean="0"/>
              <a:t> </a:t>
            </a:r>
            <a:r>
              <a:rPr lang="en-US" sz="4200" dirty="0" smtClean="0"/>
              <a:t>Sheets</a:t>
            </a:r>
            <a:endParaRPr lang="en-US" sz="5100" dirty="0" smtClean="0"/>
          </a:p>
          <a:p>
            <a:pPr lvl="1">
              <a:buFont typeface="Courier New" pitchFamily="49" charset="0"/>
              <a:buChar char="o"/>
            </a:pPr>
            <a:r>
              <a:rPr lang="en-US" sz="3400" dirty="0" smtClean="0"/>
              <a:t>Installing Standing Seam Metal Roofs </a:t>
            </a:r>
          </a:p>
          <a:p>
            <a:pPr lvl="1">
              <a:buFont typeface="Courier New" pitchFamily="49" charset="0"/>
              <a:buChar char="o"/>
            </a:pPr>
            <a:r>
              <a:rPr lang="en-US" sz="3400" dirty="0" smtClean="0"/>
              <a:t>Re-Roofing</a:t>
            </a:r>
          </a:p>
          <a:p>
            <a:pPr lvl="1">
              <a:buFont typeface="Courier New" pitchFamily="49" charset="0"/>
              <a:buChar char="o"/>
            </a:pPr>
            <a:r>
              <a:rPr lang="en-US" sz="3400" dirty="0" smtClean="0"/>
              <a:t>Roof Sheathing </a:t>
            </a:r>
          </a:p>
          <a:p>
            <a:pPr lvl="1">
              <a:buFont typeface="Courier New" pitchFamily="49" charset="0"/>
              <a:buChar char="o"/>
            </a:pPr>
            <a:r>
              <a:rPr lang="en-US" sz="3400" dirty="0" smtClean="0"/>
              <a:t>Working in Attics </a:t>
            </a:r>
          </a:p>
          <a:p>
            <a:pPr lvl="1">
              <a:buFont typeface="Courier New" pitchFamily="49" charset="0"/>
              <a:buChar char="o"/>
            </a:pPr>
            <a:r>
              <a:rPr lang="en-US" sz="3400" dirty="0" smtClean="0"/>
              <a:t>Erecting Exterior and Interior Walls</a:t>
            </a:r>
          </a:p>
          <a:p>
            <a:pPr lvl="1">
              <a:buFont typeface="Courier New" pitchFamily="49" charset="0"/>
              <a:buChar char="o"/>
            </a:pPr>
            <a:r>
              <a:rPr lang="en-US" sz="3400" dirty="0" smtClean="0"/>
              <a:t>Floor Joist and Decking Installation </a:t>
            </a:r>
          </a:p>
          <a:p>
            <a:endParaRPr lang="en-US" dirty="0" smtClean="0"/>
          </a:p>
          <a:p>
            <a:r>
              <a:rPr lang="en-US" sz="4200" dirty="0" smtClean="0"/>
              <a:t>Videos</a:t>
            </a:r>
          </a:p>
          <a:p>
            <a:pPr lvl="1">
              <a:buFont typeface="Courier New" pitchFamily="49" charset="0"/>
              <a:buChar char="o"/>
            </a:pPr>
            <a:r>
              <a:rPr lang="en-US" sz="3400" dirty="0" smtClean="0">
                <a:hlinkClick r:id="rId3"/>
              </a:rPr>
              <a:t>Fall Protection: Roofing.</a:t>
            </a:r>
            <a:r>
              <a:rPr lang="en-US" sz="3400" dirty="0" smtClean="0"/>
              <a:t> Washington State Video. </a:t>
            </a:r>
          </a:p>
          <a:p>
            <a:pPr lvl="1">
              <a:buFont typeface="Courier New" pitchFamily="49" charset="0"/>
              <a:buChar char="o"/>
            </a:pPr>
            <a:r>
              <a:rPr lang="en-US" sz="3400" dirty="0" smtClean="0">
                <a:hlinkClick r:id="rId4"/>
              </a:rPr>
              <a:t>Fall Protection: Trusses.</a:t>
            </a:r>
            <a:r>
              <a:rPr lang="en-US" sz="3400" dirty="0" smtClean="0"/>
              <a:t> Washington State Video. </a:t>
            </a:r>
          </a:p>
          <a:p>
            <a:pPr>
              <a:buNone/>
            </a:pPr>
            <a:endParaRPr lang="en-US" dirty="0" smtClean="0"/>
          </a:p>
          <a:p>
            <a:r>
              <a:rPr lang="en-US" sz="4200" dirty="0" smtClean="0"/>
              <a:t>Web Links - Examples</a:t>
            </a:r>
          </a:p>
          <a:p>
            <a:pPr lvl="1">
              <a:buFont typeface="Courier New" pitchFamily="49" charset="0"/>
              <a:buChar char="o"/>
            </a:pPr>
            <a:r>
              <a:rPr lang="en-US" sz="3400" dirty="0" smtClean="0"/>
              <a:t>Massachusetts Health and Human Services – Fall Protection for Construction</a:t>
            </a:r>
          </a:p>
          <a:p>
            <a:pPr lvl="1">
              <a:buFont typeface="Courier New" pitchFamily="49" charset="0"/>
              <a:buChar char="o"/>
            </a:pPr>
            <a:r>
              <a:rPr lang="en-US" sz="3400" dirty="0" smtClean="0"/>
              <a:t>American Ladder Institute</a:t>
            </a:r>
          </a:p>
          <a:p>
            <a:pPr lvl="1">
              <a:buFont typeface="Courier New" pitchFamily="49" charset="0"/>
              <a:buChar char="o"/>
            </a:pPr>
            <a:r>
              <a:rPr lang="en-US" sz="3400" dirty="0" smtClean="0"/>
              <a:t>OSHA Alliance Tool Box Talks on Falls i.e. Arial Devices, Personal Fall Protection Devices</a:t>
            </a:r>
          </a:p>
          <a:p>
            <a:endParaRPr lang="en-US" dirty="0"/>
          </a:p>
        </p:txBody>
      </p:sp>
      <p:sp>
        <p:nvSpPr>
          <p:cNvPr id="4" name="Rectangle 3"/>
          <p:cNvSpPr/>
          <p:nvPr/>
        </p:nvSpPr>
        <p:spPr>
          <a:xfrm>
            <a:off x="1828800" y="3733800"/>
            <a:ext cx="2286000" cy="276999"/>
          </a:xfrm>
          <a:prstGeom prst="rect">
            <a:avLst/>
          </a:prstGeom>
          <a:solidFill>
            <a:srgbClr val="FFFF00"/>
          </a:solidFill>
          <a:ln w="12700">
            <a:solidFill>
              <a:schemeClr val="tx1"/>
            </a:solidFill>
          </a:ln>
        </p:spPr>
        <p:txBody>
          <a:bodyPr wrap="square" lIns="91440" tIns="45720" rIns="91440" bIns="45720">
            <a:spAutoFit/>
          </a:bodyPr>
          <a:lstStyle/>
          <a:p>
            <a:pPr algn="ctr"/>
            <a:r>
              <a:rPr lang="en-US" sz="1200" b="1" dirty="0" smtClean="0">
                <a:ln w="1905"/>
                <a:solidFill>
                  <a:srgbClr val="FF0000"/>
                </a:solidFill>
                <a:effectLst>
                  <a:innerShdw blurRad="69850" dist="43180" dir="5400000">
                    <a:srgbClr val="000000">
                      <a:alpha val="65000"/>
                    </a:srgbClr>
                  </a:innerShdw>
                </a:effectLst>
              </a:rPr>
              <a:t>Now Available in Spanish</a:t>
            </a:r>
            <a:endParaRPr lang="en-US" sz="1200" b="1" cap="none" spc="0" dirty="0">
              <a:ln w="1905"/>
              <a:solidFill>
                <a:srgbClr val="FF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19055"/>
          </a:xfrm>
        </p:spPr>
        <p:txBody>
          <a:bodyPr/>
          <a:lstStyle/>
          <a:p>
            <a:r>
              <a:rPr lang="en-US" sz="4000" dirty="0" smtClean="0"/>
              <a:t>Training Tools</a:t>
            </a:r>
            <a:endParaRPr lang="en-US" sz="4000" dirty="0"/>
          </a:p>
        </p:txBody>
      </p:sp>
      <p:pic>
        <p:nvPicPr>
          <p:cNvPr id="4" name="Picture 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4343400"/>
            <a:ext cx="2743200" cy="1928813"/>
          </a:xfrm>
          <a:prstGeom prst="rect">
            <a:avLst/>
          </a:prstGeom>
          <a:noFill/>
          <a:ln w="28575">
            <a:solidFill>
              <a:srgbClr val="FFCC00"/>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4" cstate="print"/>
          <a:stretch>
            <a:fillRect/>
          </a:stretch>
        </p:blipFill>
        <p:spPr>
          <a:xfrm>
            <a:off x="4191000" y="1600200"/>
            <a:ext cx="4475163" cy="3962400"/>
          </a:xfrm>
          <a:prstGeom prst="rect">
            <a:avLst/>
          </a:prstGeom>
          <a:ln w="57150">
            <a:solidFill>
              <a:schemeClr val="accent1">
                <a:lumMod val="50000"/>
              </a:schemeClr>
            </a:solidFill>
          </a:ln>
        </p:spPr>
      </p:pic>
      <p:cxnSp>
        <p:nvCxnSpPr>
          <p:cNvPr id="6" name="Straight Arrow Connector 5"/>
          <p:cNvCxnSpPr/>
          <p:nvPr/>
        </p:nvCxnSpPr>
        <p:spPr>
          <a:xfrm flipV="1">
            <a:off x="1752600" y="4343400"/>
            <a:ext cx="2590800" cy="838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27">
            <a:hlinkClick r:id="rId5"/>
          </p:cNvPr>
          <p:cNvSpPr txBox="1">
            <a:spLocks noChangeArrowheads="1"/>
          </p:cNvSpPr>
          <p:nvPr/>
        </p:nvSpPr>
        <p:spPr bwMode="auto">
          <a:xfrm>
            <a:off x="4191000" y="5581651"/>
            <a:ext cx="2819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2400" b="1" dirty="0">
                <a:solidFill>
                  <a:srgbClr val="0000FF"/>
                </a:solidFill>
                <a:latin typeface="Calibri" pitchFamily="34" charset="0"/>
                <a:hlinkClick r:id="rId5"/>
              </a:rPr>
              <a:t>CLICK TO WATCH</a:t>
            </a:r>
            <a:endParaRPr lang="en-US" sz="2400" b="1" dirty="0">
              <a:solidFill>
                <a:srgbClr val="0000FF"/>
              </a:solidFill>
              <a:latin typeface="Calibri" pitchFamily="34" charset="0"/>
            </a:endParaRPr>
          </a:p>
        </p:txBody>
      </p:sp>
      <p:pic>
        <p:nvPicPr>
          <p:cNvPr id="10" name="Picture 4"/>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28588" y="1447800"/>
            <a:ext cx="3797300" cy="2443163"/>
          </a:xfrm>
          <a:prstGeom prst="rect">
            <a:avLst/>
          </a:prstGeom>
          <a:noFill/>
          <a:ln w="9525">
            <a:solidFill>
              <a:srgbClr val="BE3302"/>
            </a:solidFill>
            <a:miter lim="800000"/>
            <a:headEnd/>
            <a:tailEnd/>
          </a:ln>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2514600" y="2438400"/>
            <a:ext cx="15240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28575">
                <a:solidFill>
                  <a:srgbClr val="FFC000"/>
                </a:solidFill>
              </a:ln>
            </a:endParaRPr>
          </a:p>
        </p:txBody>
      </p:sp>
      <p:cxnSp>
        <p:nvCxnSpPr>
          <p:cNvPr id="12" name="Straight Arrow Connector 11"/>
          <p:cNvCxnSpPr/>
          <p:nvPr/>
        </p:nvCxnSpPr>
        <p:spPr>
          <a:xfrm flipH="1">
            <a:off x="2209800" y="3352800"/>
            <a:ext cx="609600" cy="914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19055"/>
          </a:xfrm>
        </p:spPr>
        <p:txBody>
          <a:bodyPr/>
          <a:lstStyle/>
          <a:p>
            <a:r>
              <a:rPr lang="en-US" sz="4000" dirty="0" smtClean="0"/>
              <a:t>Educational Materials</a:t>
            </a:r>
            <a:endParaRPr lang="en-US" sz="4000"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1143000"/>
            <a:ext cx="1843384" cy="2876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3400" y="1752600"/>
            <a:ext cx="1828801" cy="2833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9"/>
          <p:cNvSpPr txBox="1">
            <a:spLocks noChangeArrowheads="1"/>
          </p:cNvSpPr>
          <p:nvPr/>
        </p:nvSpPr>
        <p:spPr bwMode="auto">
          <a:xfrm>
            <a:off x="304800" y="4800600"/>
            <a:ext cx="25304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2000" dirty="0">
                <a:latin typeface="Univers 57 Condensed"/>
              </a:rPr>
              <a:t>Posters in English </a:t>
            </a:r>
          </a:p>
          <a:p>
            <a:pPr eaLnBrk="1" hangingPunct="1"/>
            <a:r>
              <a:rPr lang="en-US" sz="2000" dirty="0">
                <a:latin typeface="Univers 57 Condensed"/>
              </a:rPr>
              <a:t>and Spanish</a:t>
            </a:r>
          </a:p>
        </p:txBody>
      </p:sp>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839635" y="1219201"/>
            <a:ext cx="1790700" cy="232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48000" y="1507164"/>
            <a:ext cx="1798320" cy="232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276600" y="1892518"/>
            <a:ext cx="1790700" cy="232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470910" y="2244747"/>
            <a:ext cx="1805940" cy="232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a:spLocks noChangeArrowheads="1"/>
          </p:cNvSpPr>
          <p:nvPr/>
        </p:nvSpPr>
        <p:spPr bwMode="auto">
          <a:xfrm>
            <a:off x="3048000" y="4738688"/>
            <a:ext cx="2438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2000" dirty="0">
                <a:latin typeface="Univers 57 Condensed"/>
              </a:rPr>
              <a:t>Fact sheets in English, Spanish, Polish, Russian and Portuguese</a:t>
            </a:r>
          </a:p>
        </p:txBody>
      </p:sp>
      <p:pic>
        <p:nvPicPr>
          <p:cNvPr id="12" name="Picture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595111" y="3508504"/>
            <a:ext cx="1548553" cy="1306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791200" y="1295400"/>
            <a:ext cx="2690952" cy="1570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6280911" y="2023470"/>
            <a:ext cx="2716530" cy="1603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20"/>
          <p:cNvSpPr txBox="1">
            <a:spLocks noChangeArrowheads="1"/>
          </p:cNvSpPr>
          <p:nvPr/>
        </p:nvSpPr>
        <p:spPr bwMode="auto">
          <a:xfrm>
            <a:off x="7246937" y="3810000"/>
            <a:ext cx="1897063"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2000" dirty="0">
                <a:latin typeface="Univers 57 Condensed"/>
              </a:rPr>
              <a:t>Wallet Cards, Tool Box Stickers, and more coming soon…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19055"/>
          </a:xfrm>
        </p:spPr>
        <p:txBody>
          <a:bodyPr/>
          <a:lstStyle/>
          <a:p>
            <a:r>
              <a:rPr lang="en-US" sz="3600" dirty="0" smtClean="0"/>
              <a:t>2013 CONSTRUCTION FALL PROTECTION PRODUCTS</a:t>
            </a:r>
            <a:endParaRPr lang="en-US" sz="3600" dirty="0"/>
          </a:p>
        </p:txBody>
      </p:sp>
      <p:sp>
        <p:nvSpPr>
          <p:cNvPr id="3" name="Content Placeholder 2"/>
          <p:cNvSpPr>
            <a:spLocks noGrp="1"/>
          </p:cNvSpPr>
          <p:nvPr>
            <p:ph idx="1"/>
          </p:nvPr>
        </p:nvSpPr>
        <p:spPr>
          <a:xfrm>
            <a:off x="457200" y="1676400"/>
            <a:ext cx="8229600" cy="4267200"/>
          </a:xfrm>
        </p:spPr>
        <p:txBody>
          <a:bodyPr>
            <a:normAutofit fontScale="77500" lnSpcReduction="20000"/>
          </a:bodyPr>
          <a:lstStyle/>
          <a:p>
            <a:pPr>
              <a:buNone/>
            </a:pPr>
            <a:r>
              <a:rPr lang="en-US" sz="3400" b="1" dirty="0" smtClean="0"/>
              <a:t>Fact Sheets</a:t>
            </a:r>
          </a:p>
          <a:p>
            <a:r>
              <a:rPr lang="en-US" sz="2900" dirty="0" smtClean="0"/>
              <a:t>Extension Ladders</a:t>
            </a:r>
          </a:p>
          <a:p>
            <a:r>
              <a:rPr lang="en-US" sz="2900" dirty="0" smtClean="0"/>
              <a:t>Step/A-frame ladders</a:t>
            </a:r>
          </a:p>
          <a:p>
            <a:r>
              <a:rPr lang="en-US" sz="2900" dirty="0" smtClean="0"/>
              <a:t>Job-made Ladders</a:t>
            </a:r>
          </a:p>
          <a:p>
            <a:r>
              <a:rPr lang="en-US" sz="2900" dirty="0" smtClean="0"/>
              <a:t>Singapore – “Falling Off Ladders Can Kill” </a:t>
            </a:r>
          </a:p>
          <a:p>
            <a:endParaRPr lang="en-US" dirty="0" smtClean="0"/>
          </a:p>
          <a:p>
            <a:pPr>
              <a:buNone/>
            </a:pPr>
            <a:r>
              <a:rPr lang="en-US" sz="3400" b="1" dirty="0" smtClean="0"/>
              <a:t>Nearing Completion</a:t>
            </a:r>
          </a:p>
          <a:p>
            <a:r>
              <a:rPr lang="en-US" sz="2600" dirty="0" smtClean="0"/>
              <a:t>Narrow Frame Scaffolds (Baker/Perry)</a:t>
            </a:r>
          </a:p>
          <a:p>
            <a:r>
              <a:rPr lang="en-US" sz="2600" dirty="0" smtClean="0"/>
              <a:t>Tube and Coupler Scaffold</a:t>
            </a:r>
          </a:p>
          <a:p>
            <a:r>
              <a:rPr lang="en-US" sz="2600" dirty="0" smtClean="0"/>
              <a:t>Revision of Publication 3146 - Subpart M – Fall Protection in Construction</a:t>
            </a:r>
          </a:p>
          <a:p>
            <a:r>
              <a:rPr lang="en-US" sz="2600" dirty="0" smtClean="0"/>
              <a:t>Roofing safe work practices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lstStyle/>
          <a:p>
            <a:r>
              <a:rPr lang="en-US" sz="4000" dirty="0" smtClean="0"/>
              <a:t>New Fact Sheets</a:t>
            </a:r>
            <a:endParaRPr lang="en-US" sz="4000" dirty="0"/>
          </a:p>
        </p:txBody>
      </p:sp>
      <p:graphicFrame>
        <p:nvGraphicFramePr>
          <p:cNvPr id="1026" name="Object 2"/>
          <p:cNvGraphicFramePr>
            <a:graphicFrameLocks noChangeAspect="1"/>
          </p:cNvGraphicFramePr>
          <p:nvPr/>
        </p:nvGraphicFramePr>
        <p:xfrm>
          <a:off x="381000" y="685800"/>
          <a:ext cx="3111500" cy="4038600"/>
        </p:xfrm>
        <a:graphic>
          <a:graphicData uri="http://schemas.openxmlformats.org/presentationml/2006/ole">
            <p:oleObj spid="_x0000_s1026" name="Acrobat Document" r:id="rId4" imgW="7766280" imgH="10074240" progId="AcroExch.Document.11">
              <p:embed/>
            </p:oleObj>
          </a:graphicData>
        </a:graphic>
      </p:graphicFrame>
      <p:graphicFrame>
        <p:nvGraphicFramePr>
          <p:cNvPr id="1027" name="Object 3"/>
          <p:cNvGraphicFramePr>
            <a:graphicFrameLocks noChangeAspect="1"/>
          </p:cNvGraphicFramePr>
          <p:nvPr/>
        </p:nvGraphicFramePr>
        <p:xfrm>
          <a:off x="3352800" y="1524000"/>
          <a:ext cx="2819400" cy="3657600"/>
        </p:xfrm>
        <a:graphic>
          <a:graphicData uri="http://schemas.openxmlformats.org/presentationml/2006/ole">
            <p:oleObj spid="_x0000_s1027" name="Acrobat Document" r:id="rId5" imgW="7766280" imgH="10074240" progId="AcroExch.Document.11">
              <p:embed/>
            </p:oleObj>
          </a:graphicData>
        </a:graphic>
      </p:graphicFrame>
      <p:graphicFrame>
        <p:nvGraphicFramePr>
          <p:cNvPr id="1028" name="Object 4"/>
          <p:cNvGraphicFramePr>
            <a:graphicFrameLocks noChangeAspect="1"/>
          </p:cNvGraphicFramePr>
          <p:nvPr/>
        </p:nvGraphicFramePr>
        <p:xfrm>
          <a:off x="6019800" y="2057400"/>
          <a:ext cx="2997200" cy="3886200"/>
        </p:xfrm>
        <a:graphic>
          <a:graphicData uri="http://schemas.openxmlformats.org/presentationml/2006/ole">
            <p:oleObj spid="_x0000_s1028" name="Acrobat Document" r:id="rId6" imgW="7766280" imgH="10074240" progId="AcroExch.Document.11">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1447800"/>
            <a:ext cx="6019800" cy="584775"/>
          </a:xfrm>
          <a:prstGeom prst="rect">
            <a:avLst/>
          </a:prstGeom>
          <a:noFill/>
        </p:spPr>
        <p:txBody>
          <a:bodyPr wrap="square" rtlCol="0">
            <a:spAutoFit/>
          </a:bodyPr>
          <a:lstStyle/>
          <a:p>
            <a:r>
              <a:rPr lang="en-US" sz="3200" dirty="0" smtClean="0">
                <a:latin typeface="Univers 57 Condensed"/>
              </a:rPr>
              <a:t>Agenda</a:t>
            </a:r>
            <a:endParaRPr lang="en-US" sz="3200" dirty="0">
              <a:latin typeface="Univers 57 Condensed"/>
            </a:endParaRPr>
          </a:p>
        </p:txBody>
      </p:sp>
      <p:sp>
        <p:nvSpPr>
          <p:cNvPr id="9" name="TextBox 8"/>
          <p:cNvSpPr txBox="1"/>
          <p:nvPr/>
        </p:nvSpPr>
        <p:spPr>
          <a:xfrm>
            <a:off x="990600" y="2286000"/>
            <a:ext cx="6705600" cy="2954655"/>
          </a:xfrm>
          <a:prstGeom prst="rect">
            <a:avLst/>
          </a:prstGeom>
          <a:noFill/>
        </p:spPr>
        <p:txBody>
          <a:bodyPr wrap="square" rtlCol="0">
            <a:spAutoFit/>
          </a:bodyPr>
          <a:lstStyle/>
          <a:p>
            <a:pPr marL="400050" lvl="0" indent="-400050">
              <a:buFont typeface="+mj-lt"/>
              <a:buAutoNum type="romanUcPeriod"/>
            </a:pPr>
            <a:r>
              <a:rPr lang="en-US" sz="2400" dirty="0" smtClean="0">
                <a:latin typeface="Univers 57 Condensed"/>
              </a:rPr>
              <a:t>Welcome</a:t>
            </a:r>
          </a:p>
          <a:p>
            <a:pPr marL="400050" lvl="0" indent="-400050">
              <a:buFont typeface="+mj-lt"/>
              <a:buAutoNum type="romanUcPeriod"/>
            </a:pPr>
            <a:r>
              <a:rPr lang="en-US" sz="2400" dirty="0" smtClean="0">
                <a:latin typeface="Univers 57 Condensed"/>
              </a:rPr>
              <a:t>Webinar Goals</a:t>
            </a:r>
          </a:p>
          <a:p>
            <a:pPr marL="400050" lvl="0" indent="-400050">
              <a:buFont typeface="+mj-lt"/>
              <a:buAutoNum type="romanUcPeriod"/>
            </a:pPr>
            <a:r>
              <a:rPr lang="en-US" sz="2400" dirty="0" smtClean="0">
                <a:latin typeface="Univers 57 Condensed"/>
              </a:rPr>
              <a:t>NIOSH Update</a:t>
            </a:r>
          </a:p>
          <a:p>
            <a:pPr marL="400050" lvl="0" indent="-400050">
              <a:buFont typeface="+mj-lt"/>
              <a:buAutoNum type="romanUcPeriod"/>
            </a:pPr>
            <a:r>
              <a:rPr lang="en-US" sz="2400" dirty="0" smtClean="0">
                <a:latin typeface="Univers 57 Condensed"/>
              </a:rPr>
              <a:t>OSHA Update</a:t>
            </a:r>
          </a:p>
          <a:p>
            <a:pPr marL="400050" lvl="0" indent="-400050">
              <a:buFont typeface="+mj-lt"/>
              <a:buAutoNum type="romanUcPeriod"/>
            </a:pPr>
            <a:r>
              <a:rPr lang="en-US" sz="2400" dirty="0" smtClean="0">
                <a:latin typeface="Univers 57 Condensed"/>
              </a:rPr>
              <a:t>CPWR Update</a:t>
            </a:r>
          </a:p>
          <a:p>
            <a:pPr marL="400050" lvl="0" indent="-400050">
              <a:buFont typeface="+mj-lt"/>
              <a:buAutoNum type="romanUcPeriod"/>
            </a:pPr>
            <a:r>
              <a:rPr lang="en-US" sz="2400" dirty="0" smtClean="0">
                <a:latin typeface="Univers 57 Condensed"/>
              </a:rPr>
              <a:t>Q &amp; A</a:t>
            </a:r>
          </a:p>
          <a:p>
            <a:pPr marL="400050" lvl="0" indent="-400050">
              <a:buFont typeface="+mj-lt"/>
              <a:buAutoNum type="romanUcPeriod"/>
            </a:pPr>
            <a:r>
              <a:rPr lang="en-US" sz="2400" dirty="0" smtClean="0">
                <a:latin typeface="Univers 57 Condensed"/>
              </a:rPr>
              <a:t>Next Webinar</a:t>
            </a:r>
          </a:p>
          <a:p>
            <a:endParaRPr lang="en-US" dirty="0"/>
          </a:p>
        </p:txBody>
      </p:sp>
      <p:pic>
        <p:nvPicPr>
          <p:cNvPr id="41986" name="Picture 2" descr="http://stopconstructionfalls.com/wp-content/uploads/2013/01/picture-from-ladders-brochure-232x300.png"/>
          <p:cNvPicPr>
            <a:picLocks noChangeAspect="1" noChangeArrowheads="1"/>
          </p:cNvPicPr>
          <p:nvPr/>
        </p:nvPicPr>
        <p:blipFill>
          <a:blip r:embed="rId3" cstate="print"/>
          <a:srcRect/>
          <a:stretch>
            <a:fillRect/>
          </a:stretch>
        </p:blipFill>
        <p:spPr bwMode="auto">
          <a:xfrm>
            <a:off x="5334000" y="1981200"/>
            <a:ext cx="2209800" cy="2857500"/>
          </a:xfrm>
          <a:prstGeom prst="rect">
            <a:avLst/>
          </a:prstGeom>
          <a:noFill/>
        </p:spPr>
      </p:pic>
    </p:spTree>
    <p:extLst>
      <p:ext uri="{BB962C8B-B14F-4D97-AF65-F5344CB8AC3E}">
        <p14:creationId xmlns:p14="http://schemas.microsoft.com/office/powerpoint/2010/main" xmlns="" val="2305394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19055"/>
          </a:xfrm>
        </p:spPr>
        <p:txBody>
          <a:bodyPr/>
          <a:lstStyle/>
          <a:p>
            <a:r>
              <a:rPr lang="en-US" sz="4000" dirty="0" smtClean="0"/>
              <a:t>New Training Guide</a:t>
            </a:r>
            <a:endParaRPr lang="en-US" sz="40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60509" t="10283" r="21457" b="6931"/>
          <a:stretch>
            <a:fillRect/>
          </a:stretch>
        </p:blipFill>
        <p:spPr bwMode="auto">
          <a:xfrm>
            <a:off x="2667000" y="1066800"/>
            <a:ext cx="3695700" cy="502340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19055"/>
          </a:xfrm>
        </p:spPr>
        <p:txBody>
          <a:bodyPr/>
          <a:lstStyle/>
          <a:p>
            <a:r>
              <a:rPr lang="en-US" sz="4000" dirty="0" smtClean="0"/>
              <a:t>New Mobile Features</a:t>
            </a:r>
            <a:endParaRPr lang="en-US" sz="4000" dirty="0"/>
          </a:p>
        </p:txBody>
      </p:sp>
      <p:sp>
        <p:nvSpPr>
          <p:cNvPr id="3" name="Content Placeholder 2"/>
          <p:cNvSpPr>
            <a:spLocks noGrp="1"/>
          </p:cNvSpPr>
          <p:nvPr>
            <p:ph idx="1"/>
          </p:nvPr>
        </p:nvSpPr>
        <p:spPr>
          <a:xfrm>
            <a:off x="4572000" y="1219200"/>
            <a:ext cx="4136131" cy="4800600"/>
          </a:xfrm>
        </p:spPr>
        <p:txBody>
          <a:bodyPr/>
          <a:lstStyle/>
          <a:p>
            <a:r>
              <a:rPr lang="en-US" dirty="0" smtClean="0"/>
              <a:t>New </a:t>
            </a:r>
            <a:r>
              <a:rPr lang="en-US" dirty="0" err="1" smtClean="0"/>
              <a:t>smartphone</a:t>
            </a:r>
            <a:r>
              <a:rPr lang="en-US" dirty="0" smtClean="0"/>
              <a:t>-accessible version of the Fall Campaign webpage.</a:t>
            </a:r>
          </a:p>
          <a:p>
            <a:r>
              <a:rPr lang="en-US" dirty="0" smtClean="0"/>
              <a:t>Features easy-to-view resources for any mobile device. </a:t>
            </a:r>
          </a:p>
        </p:txBody>
      </p:sp>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8688" y="1143000"/>
            <a:ext cx="2921198" cy="4800600"/>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19055"/>
          </a:xfrm>
        </p:spPr>
        <p:txBody>
          <a:bodyPr/>
          <a:lstStyle/>
          <a:p>
            <a:r>
              <a:rPr lang="en-US" sz="4000" dirty="0" smtClean="0"/>
              <a:t>New Mobile Features</a:t>
            </a:r>
            <a:endParaRPr lang="en-US" sz="4000" dirty="0"/>
          </a:p>
        </p:txBody>
      </p:sp>
      <p:sp>
        <p:nvSpPr>
          <p:cNvPr id="3" name="Content Placeholder 2"/>
          <p:cNvSpPr>
            <a:spLocks noGrp="1"/>
          </p:cNvSpPr>
          <p:nvPr>
            <p:ph idx="1"/>
          </p:nvPr>
        </p:nvSpPr>
        <p:spPr>
          <a:xfrm>
            <a:off x="4876800" y="1219200"/>
            <a:ext cx="3678931" cy="4724400"/>
          </a:xfrm>
        </p:spPr>
        <p:txBody>
          <a:bodyPr/>
          <a:lstStyle/>
          <a:p>
            <a:pPr>
              <a:buFont typeface="Arial" charset="0"/>
              <a:buChar char="•"/>
            </a:pPr>
            <a:r>
              <a:rPr lang="en-US" dirty="0" smtClean="0">
                <a:latin typeface="Univers 57 Condensed"/>
              </a:rPr>
              <a:t>New bilingual English-Spanish booklet about using ladders safely.</a:t>
            </a:r>
          </a:p>
          <a:p>
            <a:pPr>
              <a:buFont typeface="Arial" charset="0"/>
              <a:buChar char="•"/>
            </a:pPr>
            <a:r>
              <a:rPr lang="en-US" dirty="0" smtClean="0">
                <a:latin typeface="Univers 57 Condensed"/>
              </a:rPr>
              <a:t>Can be read on any mobile device using a free e-reader.</a:t>
            </a:r>
          </a:p>
          <a:p>
            <a:endParaRPr lang="en-US" dirty="0"/>
          </a:p>
        </p:txBody>
      </p:sp>
      <p:pic>
        <p:nvPicPr>
          <p:cNvPr id="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219200"/>
            <a:ext cx="3124200" cy="4806462"/>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Falls Campaign Logo-URL.png"/>
          <p:cNvPicPr>
            <a:picLocks noChangeAspect="1"/>
          </p:cNvPicPr>
          <p:nvPr/>
        </p:nvPicPr>
        <p:blipFill>
          <a:blip r:embed="rId3" cstate="print"/>
          <a:stretch>
            <a:fillRect/>
          </a:stretch>
        </p:blipFill>
        <p:spPr>
          <a:xfrm>
            <a:off x="1524000" y="304800"/>
            <a:ext cx="6882108" cy="568557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219200" y="838200"/>
            <a:ext cx="6553200" cy="5397539"/>
          </a:xfrm>
          <a:prstGeom prst="rect">
            <a:avLst/>
          </a:prstGeom>
          <a:noFill/>
          <a:ln w="9525">
            <a:noFill/>
            <a:miter lim="800000"/>
            <a:headEnd/>
            <a:tailEnd/>
          </a:ln>
        </p:spPr>
      </p:pic>
      <p:sp>
        <p:nvSpPr>
          <p:cNvPr id="3" name="TextBox 2"/>
          <p:cNvSpPr txBox="1"/>
          <p:nvPr/>
        </p:nvSpPr>
        <p:spPr>
          <a:xfrm>
            <a:off x="533400" y="152400"/>
            <a:ext cx="8153400" cy="646331"/>
          </a:xfrm>
          <a:prstGeom prst="rect">
            <a:avLst/>
          </a:prstGeom>
          <a:noFill/>
        </p:spPr>
        <p:txBody>
          <a:bodyPr wrap="square" rtlCol="0">
            <a:spAutoFit/>
          </a:bodyPr>
          <a:lstStyle/>
          <a:p>
            <a:pPr algn="ctr"/>
            <a:r>
              <a:rPr lang="en-US" sz="3600" b="1" dirty="0" smtClean="0">
                <a:latin typeface="Univers 57 Condensed"/>
              </a:rPr>
              <a:t>Campaign Web Page</a:t>
            </a:r>
            <a:endParaRPr lang="en-US" sz="3600" b="1" dirty="0">
              <a:latin typeface="Univers 57 Condensed"/>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19055"/>
          </a:xfrm>
        </p:spPr>
        <p:txBody>
          <a:bodyPr/>
          <a:lstStyle/>
          <a:p>
            <a:r>
              <a:rPr lang="en-US" dirty="0" smtClean="0"/>
              <a:t>Fatality Map for 2013</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267200" y="1600200"/>
            <a:ext cx="4686300" cy="3876322"/>
          </a:xfrm>
          <a:prstGeom prst="rect">
            <a:avLst/>
          </a:prstGeom>
          <a:noFill/>
          <a:ln w="9525">
            <a:noFill/>
            <a:miter lim="800000"/>
            <a:headEnd/>
            <a:tailEnd/>
          </a:ln>
        </p:spPr>
      </p:pic>
      <p:sp>
        <p:nvSpPr>
          <p:cNvPr id="5" name="TextBox 4"/>
          <p:cNvSpPr txBox="1"/>
          <p:nvPr/>
        </p:nvSpPr>
        <p:spPr>
          <a:xfrm>
            <a:off x="381000" y="1600200"/>
            <a:ext cx="3657600" cy="2862322"/>
          </a:xfrm>
          <a:prstGeom prst="rect">
            <a:avLst/>
          </a:prstGeom>
          <a:noFill/>
        </p:spPr>
        <p:txBody>
          <a:bodyPr wrap="square" rtlCol="0">
            <a:spAutoFit/>
          </a:bodyPr>
          <a:lstStyle/>
          <a:p>
            <a:r>
              <a:rPr lang="en-US" sz="3600" dirty="0" smtClean="0"/>
              <a:t>Fatality and Fatal Falls maps are now posted for the first quarter of 2013</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1371600"/>
            <a:ext cx="3810001" cy="3657600"/>
          </a:xfrm>
        </p:spPr>
        <p:txBody>
          <a:bodyPr/>
          <a:lstStyle/>
          <a:p>
            <a:pPr>
              <a:buNone/>
            </a:pPr>
            <a:r>
              <a:rPr lang="en-US" dirty="0" smtClean="0"/>
              <a:t>	</a:t>
            </a:r>
            <a:r>
              <a:rPr lang="en-US" sz="3800" dirty="0" smtClean="0"/>
              <a:t>New guide available for partners of the Campaign to Prevent Falls in Construction</a:t>
            </a:r>
            <a:endParaRPr lang="en-US" sz="3800" dirty="0"/>
          </a:p>
        </p:txBody>
      </p:sp>
      <p:pic>
        <p:nvPicPr>
          <p:cNvPr id="4098" name="Picture 2"/>
          <p:cNvPicPr>
            <a:picLocks noChangeAspect="1" noChangeArrowheads="1"/>
          </p:cNvPicPr>
          <p:nvPr/>
        </p:nvPicPr>
        <p:blipFill>
          <a:blip r:embed="rId3" cstate="print"/>
          <a:srcRect/>
          <a:stretch>
            <a:fillRect/>
          </a:stretch>
        </p:blipFill>
        <p:spPr bwMode="auto">
          <a:xfrm>
            <a:off x="304800" y="304800"/>
            <a:ext cx="4578149" cy="57054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19055"/>
          </a:xfrm>
        </p:spPr>
        <p:txBody>
          <a:bodyPr/>
          <a:lstStyle/>
          <a:p>
            <a:r>
              <a:rPr lang="en-US" dirty="0" smtClean="0"/>
              <a:t>Homeowners Guide </a:t>
            </a:r>
            <a:endParaRPr lang="en-US" dirty="0"/>
          </a:p>
        </p:txBody>
      </p:sp>
      <p:sp>
        <p:nvSpPr>
          <p:cNvPr id="3" name="Content Placeholder 2"/>
          <p:cNvSpPr>
            <a:spLocks noGrp="1"/>
          </p:cNvSpPr>
          <p:nvPr>
            <p:ph idx="1"/>
          </p:nvPr>
        </p:nvSpPr>
        <p:spPr>
          <a:xfrm>
            <a:off x="5410199" y="1371600"/>
            <a:ext cx="3297931" cy="4191000"/>
          </a:xfrm>
        </p:spPr>
        <p:txBody>
          <a:bodyPr/>
          <a:lstStyle/>
          <a:p>
            <a:r>
              <a:rPr lang="en-US" sz="2400" dirty="0" smtClean="0"/>
              <a:t>Short flyer to educate homeowner’s on how to ask safety questions of contractors</a:t>
            </a:r>
          </a:p>
          <a:p>
            <a:r>
              <a:rPr lang="en-US" sz="2400" dirty="0" smtClean="0"/>
              <a:t>Also available in Spanish</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990600" y="1219200"/>
            <a:ext cx="3609975" cy="469296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19055"/>
          </a:xfrm>
        </p:spPr>
        <p:txBody>
          <a:bodyPr/>
          <a:lstStyle/>
          <a:p>
            <a:r>
              <a:rPr lang="en-US" dirty="0" smtClean="0"/>
              <a:t>Ladder Safety Checklist</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609600" y="1066800"/>
            <a:ext cx="3843337" cy="5043033"/>
          </a:xfrm>
          <a:prstGeom prst="rect">
            <a:avLst/>
          </a:prstGeom>
          <a:noFill/>
          <a:ln w="9525">
            <a:solidFill>
              <a:schemeClr val="tx1"/>
            </a:solidFill>
            <a:miter lim="800000"/>
            <a:headEnd/>
            <a:tailEnd/>
          </a:ln>
        </p:spPr>
      </p:pic>
      <p:sp>
        <p:nvSpPr>
          <p:cNvPr id="7" name="TextBox 6"/>
          <p:cNvSpPr txBox="1"/>
          <p:nvPr/>
        </p:nvSpPr>
        <p:spPr>
          <a:xfrm>
            <a:off x="4648200" y="1600200"/>
            <a:ext cx="3886200" cy="954107"/>
          </a:xfrm>
          <a:prstGeom prst="rect">
            <a:avLst/>
          </a:prstGeom>
          <a:noFill/>
        </p:spPr>
        <p:txBody>
          <a:bodyPr wrap="square" rtlCol="0">
            <a:spAutoFit/>
          </a:bodyPr>
          <a:lstStyle/>
          <a:p>
            <a:r>
              <a:rPr lang="en-US" sz="2800" dirty="0" smtClean="0">
                <a:latin typeface="Univers 57 Condensed"/>
              </a:rPr>
              <a:t>Now available in Spanish</a:t>
            </a:r>
            <a:endParaRPr lang="en-US" sz="2800" dirty="0">
              <a:latin typeface="Univers 57 Condensed"/>
            </a:endParaRPr>
          </a:p>
        </p:txBody>
      </p:sp>
      <p:pic>
        <p:nvPicPr>
          <p:cNvPr id="6147" name="Picture 3"/>
          <p:cNvPicPr>
            <a:picLocks noChangeAspect="1" noChangeArrowheads="1"/>
          </p:cNvPicPr>
          <p:nvPr/>
        </p:nvPicPr>
        <p:blipFill>
          <a:blip r:embed="rId4" cstate="print"/>
          <a:srcRect/>
          <a:stretch>
            <a:fillRect/>
          </a:stretch>
        </p:blipFill>
        <p:spPr bwMode="auto">
          <a:xfrm>
            <a:off x="5029200" y="2514600"/>
            <a:ext cx="3428999" cy="3360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19055"/>
          </a:xfrm>
        </p:spPr>
        <p:txBody>
          <a:bodyPr/>
          <a:lstStyle/>
          <a:p>
            <a:r>
              <a:rPr lang="en-US" dirty="0" smtClean="0"/>
              <a:t>CA FACE Video</a:t>
            </a:r>
            <a:endParaRPr lang="en-US" dirty="0"/>
          </a:p>
        </p:txBody>
      </p:sp>
      <p:sp>
        <p:nvSpPr>
          <p:cNvPr id="3" name="Content Placeholder 2"/>
          <p:cNvSpPr>
            <a:spLocks noGrp="1"/>
          </p:cNvSpPr>
          <p:nvPr>
            <p:ph idx="1"/>
          </p:nvPr>
        </p:nvSpPr>
        <p:spPr>
          <a:xfrm>
            <a:off x="5257800" y="990600"/>
            <a:ext cx="3450331" cy="4648200"/>
          </a:xfrm>
        </p:spPr>
        <p:txBody>
          <a:bodyPr>
            <a:normAutofit fontScale="92500" lnSpcReduction="10000"/>
          </a:bodyPr>
          <a:lstStyle/>
          <a:p>
            <a:pPr>
              <a:buNone/>
            </a:pPr>
            <a:r>
              <a:rPr lang="en-US" dirty="0" smtClean="0"/>
              <a:t>	This video explains the events that led to a roofing supervisor's death after he fell 30 feet through a warehouse roof skylight onto a floor.</a:t>
            </a:r>
            <a:endParaRPr lang="en-US" dirty="0"/>
          </a:p>
        </p:txBody>
      </p:sp>
      <p:pic>
        <p:nvPicPr>
          <p:cNvPr id="84994" name="Picture 2">
            <a:hlinkClick r:id="rId3"/>
          </p:cNvPr>
          <p:cNvPicPr>
            <a:picLocks noChangeAspect="1" noChangeArrowheads="1"/>
          </p:cNvPicPr>
          <p:nvPr/>
        </p:nvPicPr>
        <p:blipFill>
          <a:blip r:embed="rId4" cstate="print"/>
          <a:srcRect/>
          <a:stretch>
            <a:fillRect/>
          </a:stretch>
        </p:blipFill>
        <p:spPr bwMode="auto">
          <a:xfrm>
            <a:off x="228600" y="1524000"/>
            <a:ext cx="4865519"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NIOSH Ladder Safety </a:t>
            </a:r>
            <a:br>
              <a:rPr lang="en-US" sz="4000" dirty="0" smtClean="0"/>
            </a:br>
            <a:r>
              <a:rPr lang="en-US" sz="4000" dirty="0" smtClean="0"/>
              <a:t>Smart Phone App</a:t>
            </a:r>
            <a:endParaRPr lang="en-US" sz="4000" dirty="0"/>
          </a:p>
        </p:txBody>
      </p:sp>
      <p:sp>
        <p:nvSpPr>
          <p:cNvPr id="3" name="Content Placeholder 2"/>
          <p:cNvSpPr>
            <a:spLocks noGrp="1"/>
          </p:cNvSpPr>
          <p:nvPr>
            <p:ph idx="1"/>
          </p:nvPr>
        </p:nvSpPr>
        <p:spPr/>
        <p:txBody>
          <a:bodyPr/>
          <a:lstStyle/>
          <a:p>
            <a:pPr>
              <a:spcBef>
                <a:spcPct val="0"/>
              </a:spcBef>
              <a:buNone/>
            </a:pPr>
            <a:endParaRPr lang="en-US" dirty="0" smtClean="0"/>
          </a:p>
          <a:p>
            <a:pPr>
              <a:spcBef>
                <a:spcPct val="0"/>
              </a:spcBef>
              <a:buNone/>
            </a:pPr>
            <a:r>
              <a:rPr lang="en-US" sz="4000" dirty="0" smtClean="0"/>
              <a:t>Presented by Christine M. Branche, Ph.D., FACE </a:t>
            </a:r>
          </a:p>
          <a:p>
            <a:pPr>
              <a:spcBef>
                <a:spcPct val="0"/>
              </a:spcBef>
              <a:buNone/>
            </a:pPr>
            <a:r>
              <a:rPr lang="en-US" sz="4000" dirty="0" smtClean="0"/>
              <a:t>National Institute for Occupational Safety and Health</a:t>
            </a:r>
          </a:p>
          <a:p>
            <a:pPr>
              <a:spcBef>
                <a:spcPct val="0"/>
              </a:spcBef>
            </a:pPr>
            <a:endParaRPr lang="en-US"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19055"/>
          </a:xfrm>
        </p:spPr>
        <p:txBody>
          <a:bodyPr/>
          <a:lstStyle/>
          <a:p>
            <a:r>
              <a:rPr lang="en-US" dirty="0" smtClean="0"/>
              <a:t>Case Study from Habitat for Humanity</a:t>
            </a:r>
            <a:endParaRPr lang="en-US" dirty="0"/>
          </a:p>
        </p:txBody>
      </p:sp>
      <p:pic>
        <p:nvPicPr>
          <p:cNvPr id="86018" name="Picture 2"/>
          <p:cNvPicPr>
            <a:picLocks noChangeAspect="1" noChangeArrowheads="1"/>
          </p:cNvPicPr>
          <p:nvPr/>
        </p:nvPicPr>
        <p:blipFill>
          <a:blip r:embed="rId3" cstate="print"/>
          <a:srcRect/>
          <a:stretch>
            <a:fillRect/>
          </a:stretch>
        </p:blipFill>
        <p:spPr bwMode="auto">
          <a:xfrm>
            <a:off x="762000" y="1676400"/>
            <a:ext cx="3352800" cy="4329557"/>
          </a:xfrm>
          <a:prstGeom prst="rect">
            <a:avLst/>
          </a:prstGeom>
          <a:noFill/>
          <a:ln w="9525">
            <a:solidFill>
              <a:schemeClr val="tx1"/>
            </a:solidFill>
            <a:miter lim="800000"/>
            <a:headEnd/>
            <a:tailEnd/>
          </a:ln>
        </p:spPr>
      </p:pic>
      <p:pic>
        <p:nvPicPr>
          <p:cNvPr id="86019" name="Picture 3"/>
          <p:cNvPicPr>
            <a:picLocks noChangeAspect="1" noChangeArrowheads="1"/>
          </p:cNvPicPr>
          <p:nvPr/>
        </p:nvPicPr>
        <p:blipFill>
          <a:blip r:embed="rId4" cstate="print"/>
          <a:srcRect/>
          <a:stretch>
            <a:fillRect/>
          </a:stretch>
        </p:blipFill>
        <p:spPr bwMode="auto">
          <a:xfrm>
            <a:off x="4267200" y="1828800"/>
            <a:ext cx="4568455"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19055"/>
          </a:xfrm>
        </p:spPr>
        <p:txBody>
          <a:bodyPr/>
          <a:lstStyle/>
          <a:p>
            <a:r>
              <a:rPr lang="en-US" sz="4000" dirty="0" smtClean="0"/>
              <a:t>Mass Transit and the Campaign</a:t>
            </a:r>
            <a:endParaRPr lang="en-US" sz="4000" dirty="0"/>
          </a:p>
        </p:txBody>
      </p:sp>
      <p:pic>
        <p:nvPicPr>
          <p:cNvPr id="87042" name="Picture 2" descr="http://stopconstructionfalls.com/wp-content/uploads/2013/02/MarchRideOn-300x250.jpg"/>
          <p:cNvPicPr>
            <a:picLocks noChangeAspect="1" noChangeArrowheads="1"/>
          </p:cNvPicPr>
          <p:nvPr/>
        </p:nvPicPr>
        <p:blipFill>
          <a:blip r:embed="rId3" cstate="print"/>
          <a:srcRect/>
          <a:stretch>
            <a:fillRect/>
          </a:stretch>
        </p:blipFill>
        <p:spPr bwMode="auto">
          <a:xfrm>
            <a:off x="762000" y="1447800"/>
            <a:ext cx="3200400" cy="2667000"/>
          </a:xfrm>
          <a:prstGeom prst="rect">
            <a:avLst/>
          </a:prstGeom>
          <a:noFill/>
        </p:spPr>
      </p:pic>
      <p:sp>
        <p:nvSpPr>
          <p:cNvPr id="5" name="TextBox 4"/>
          <p:cNvSpPr txBox="1"/>
          <p:nvPr/>
        </p:nvSpPr>
        <p:spPr>
          <a:xfrm>
            <a:off x="457200" y="4724400"/>
            <a:ext cx="3733800" cy="646331"/>
          </a:xfrm>
          <a:prstGeom prst="rect">
            <a:avLst/>
          </a:prstGeom>
          <a:noFill/>
        </p:spPr>
        <p:txBody>
          <a:bodyPr wrap="square" rtlCol="0">
            <a:spAutoFit/>
          </a:bodyPr>
          <a:lstStyle/>
          <a:p>
            <a:r>
              <a:rPr lang="en-US" dirty="0" smtClean="0"/>
              <a:t>Advertisement from Montgomery County, MD Ride On Bus</a:t>
            </a:r>
            <a:endParaRPr lang="en-US" dirty="0"/>
          </a:p>
        </p:txBody>
      </p:sp>
      <p:pic>
        <p:nvPicPr>
          <p:cNvPr id="87044" name="Picture 4" descr="Massachusetts Public Transporation Advertisement"/>
          <p:cNvPicPr>
            <a:picLocks noChangeAspect="1" noChangeArrowheads="1"/>
          </p:cNvPicPr>
          <p:nvPr/>
        </p:nvPicPr>
        <p:blipFill>
          <a:blip r:embed="rId4" cstate="print"/>
          <a:srcRect/>
          <a:stretch>
            <a:fillRect/>
          </a:stretch>
        </p:blipFill>
        <p:spPr bwMode="auto">
          <a:xfrm>
            <a:off x="4572000" y="2057400"/>
            <a:ext cx="4095750" cy="1609726"/>
          </a:xfrm>
          <a:prstGeom prst="rect">
            <a:avLst/>
          </a:prstGeom>
          <a:noFill/>
        </p:spPr>
      </p:pic>
      <p:sp>
        <p:nvSpPr>
          <p:cNvPr id="7" name="TextBox 6"/>
          <p:cNvSpPr txBox="1"/>
          <p:nvPr/>
        </p:nvSpPr>
        <p:spPr>
          <a:xfrm>
            <a:off x="4724400" y="4724400"/>
            <a:ext cx="3886200" cy="646331"/>
          </a:xfrm>
          <a:prstGeom prst="rect">
            <a:avLst/>
          </a:prstGeom>
          <a:noFill/>
        </p:spPr>
        <p:txBody>
          <a:bodyPr wrap="square" rtlCol="0">
            <a:spAutoFit/>
          </a:bodyPr>
          <a:lstStyle/>
          <a:p>
            <a:r>
              <a:rPr lang="en-US" dirty="0" smtClean="0"/>
              <a:t>Advertisement from Massachusetts Public Transit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lan. Provide. Train. Three simple steps to preventing falls."/>
          <p:cNvPicPr>
            <a:picLocks noChangeAspect="1" noChangeArrowheads="1"/>
          </p:cNvPicPr>
          <p:nvPr/>
        </p:nvPicPr>
        <p:blipFill>
          <a:blip r:embed="rId3" cstate="print"/>
          <a:srcRect/>
          <a:stretch>
            <a:fillRect/>
          </a:stretch>
        </p:blipFill>
        <p:spPr bwMode="auto">
          <a:xfrm>
            <a:off x="457200" y="4580896"/>
            <a:ext cx="8464844" cy="1283381"/>
          </a:xfrm>
          <a:prstGeom prst="rect">
            <a:avLst/>
          </a:prstGeom>
          <a:noFill/>
        </p:spPr>
      </p:pic>
      <p:sp>
        <p:nvSpPr>
          <p:cNvPr id="3" name="Title 1"/>
          <p:cNvSpPr txBox="1">
            <a:spLocks/>
          </p:cNvSpPr>
          <p:nvPr/>
        </p:nvSpPr>
        <p:spPr>
          <a:xfrm>
            <a:off x="0"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Univers 57 Condensed"/>
                <a:ea typeface="+mj-ea"/>
                <a:cs typeface="+mj-cs"/>
              </a:rPr>
              <a:t>Fall Prevention Campaign</a:t>
            </a:r>
            <a:r>
              <a:rPr kumimoji="0" lang="en-US" sz="3200" b="1" i="0" u="none" strike="noStrike" kern="0" cap="none" spc="0" normalizeH="0" noProof="0" dirty="0" smtClean="0">
                <a:ln>
                  <a:noFill/>
                </a:ln>
                <a:effectLst/>
                <a:uLnTx/>
                <a:uFillTx/>
                <a:latin typeface="Univers 57 Condensed"/>
                <a:ea typeface="+mj-ea"/>
                <a:cs typeface="+mj-cs"/>
              </a:rPr>
              <a: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noProof="0" dirty="0" smtClean="0">
                <a:ln>
                  <a:noFill/>
                </a:ln>
                <a:effectLst/>
                <a:uLnTx/>
                <a:uFillTx/>
                <a:latin typeface="Univers 57 Condensed"/>
                <a:ea typeface="+mj-ea"/>
                <a:cs typeface="+mj-cs"/>
              </a:rPr>
              <a:t>Our Messages</a:t>
            </a:r>
            <a:endParaRPr kumimoji="0" lang="en-US" sz="3200" b="1" i="0" u="none" strike="noStrike" kern="0" cap="none" spc="0" normalizeH="0" baseline="0" noProof="0" dirty="0">
              <a:ln>
                <a:noFill/>
              </a:ln>
              <a:effectLst/>
              <a:uLnTx/>
              <a:uFillTx/>
              <a:latin typeface="Univers 57 Condensed"/>
              <a:ea typeface="+mj-ea"/>
              <a:cs typeface="+mj-cs"/>
            </a:endParaRPr>
          </a:p>
        </p:txBody>
      </p:sp>
      <p:sp>
        <p:nvSpPr>
          <p:cNvPr id="4" name="Rectangle 3"/>
          <p:cNvSpPr/>
          <p:nvPr/>
        </p:nvSpPr>
        <p:spPr>
          <a:xfrm>
            <a:off x="928914" y="1631988"/>
            <a:ext cx="7300686" cy="1200329"/>
          </a:xfrm>
          <a:prstGeom prst="rect">
            <a:avLst/>
          </a:prstGeom>
        </p:spPr>
        <p:txBody>
          <a:bodyPr wrap="square">
            <a:spAutoFit/>
          </a:bodyPr>
          <a:lstStyle/>
          <a:p>
            <a:pPr lvl="2"/>
            <a:r>
              <a:rPr lang="en-US" sz="2400" b="1" dirty="0" smtClean="0">
                <a:solidFill>
                  <a:srgbClr val="002060"/>
                </a:solidFill>
                <a:latin typeface="+mn-lt"/>
              </a:rPr>
              <a:t>PLAN </a:t>
            </a:r>
            <a:r>
              <a:rPr lang="en-US" sz="2400" dirty="0" smtClean="0">
                <a:solidFill>
                  <a:srgbClr val="002060"/>
                </a:solidFill>
                <a:latin typeface="+mn-lt"/>
              </a:rPr>
              <a:t>ahead to get the job done safely</a:t>
            </a:r>
          </a:p>
          <a:p>
            <a:pPr lvl="2"/>
            <a:r>
              <a:rPr lang="en-US" sz="2400" b="1" dirty="0" smtClean="0">
                <a:solidFill>
                  <a:srgbClr val="002060"/>
                </a:solidFill>
                <a:latin typeface="+mn-lt"/>
              </a:rPr>
              <a:t>PROVIDE</a:t>
            </a:r>
            <a:r>
              <a:rPr lang="en-US" sz="2400" dirty="0" smtClean="0">
                <a:solidFill>
                  <a:srgbClr val="002060"/>
                </a:solidFill>
                <a:latin typeface="+mn-lt"/>
              </a:rPr>
              <a:t> the right equipment</a:t>
            </a:r>
          </a:p>
          <a:p>
            <a:pPr lvl="2"/>
            <a:r>
              <a:rPr lang="en-US" sz="2400" b="1" dirty="0" smtClean="0">
                <a:solidFill>
                  <a:srgbClr val="002060"/>
                </a:solidFill>
                <a:latin typeface="+mn-lt"/>
              </a:rPr>
              <a:t>TRAIN</a:t>
            </a:r>
            <a:r>
              <a:rPr lang="en-US" sz="2400" dirty="0" smtClean="0">
                <a:solidFill>
                  <a:srgbClr val="002060"/>
                </a:solidFill>
                <a:latin typeface="+mn-lt"/>
              </a:rPr>
              <a:t> everyone to use the equipment safely</a:t>
            </a:r>
            <a:endParaRPr lang="en-US" sz="2400" dirty="0">
              <a:solidFill>
                <a:srgbClr val="002060"/>
              </a:solidFill>
              <a:latin typeface="+mn-lt"/>
            </a:endParaRPr>
          </a:p>
        </p:txBody>
      </p:sp>
    </p:spTree>
    <p:extLst>
      <p:ext uri="{BB962C8B-B14F-4D97-AF65-F5344CB8AC3E}">
        <p14:creationId xmlns:p14="http://schemas.microsoft.com/office/powerpoint/2010/main" xmlns="" val="10470622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lan. Provide. Train. Three simple steps to preventing falls."/>
          <p:cNvPicPr>
            <a:picLocks noChangeAspect="1" noChangeArrowheads="1"/>
          </p:cNvPicPr>
          <p:nvPr/>
        </p:nvPicPr>
        <p:blipFill>
          <a:blip r:embed="rId3" cstate="print"/>
          <a:srcRect/>
          <a:stretch>
            <a:fillRect/>
          </a:stretch>
        </p:blipFill>
        <p:spPr bwMode="auto">
          <a:xfrm>
            <a:off x="457200" y="4580896"/>
            <a:ext cx="8464844" cy="1283381"/>
          </a:xfrm>
          <a:prstGeom prst="rect">
            <a:avLst/>
          </a:prstGeom>
          <a:noFill/>
        </p:spPr>
      </p:pic>
      <p:sp>
        <p:nvSpPr>
          <p:cNvPr id="3" name="Title 1"/>
          <p:cNvSpPr txBox="1">
            <a:spLocks/>
          </p:cNvSpPr>
          <p:nvPr/>
        </p:nvSpPr>
        <p:spPr>
          <a:xfrm>
            <a:off x="0" y="0"/>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Univers 57 Condensed"/>
                <a:ea typeface="+mj-ea"/>
                <a:cs typeface="+mj-cs"/>
              </a:rPr>
              <a:t>Fall Prevention Campaign</a:t>
            </a:r>
            <a:r>
              <a:rPr kumimoji="0" lang="en-US" sz="3200" b="1" i="0" u="none" strike="noStrike" kern="0" cap="none" spc="0" normalizeH="0" noProof="0" dirty="0" smtClean="0">
                <a:ln>
                  <a:noFill/>
                </a:ln>
                <a:effectLst/>
                <a:uLnTx/>
                <a:uFillTx/>
                <a:latin typeface="Univers 57 Condensed"/>
                <a:ea typeface="+mj-ea"/>
                <a:cs typeface="+mj-cs"/>
              </a:rPr>
              <a: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noProof="0" dirty="0" smtClean="0">
                <a:ln>
                  <a:noFill/>
                </a:ln>
                <a:effectLst/>
                <a:uLnTx/>
                <a:uFillTx/>
                <a:latin typeface="Univers 57 Condensed"/>
                <a:ea typeface="+mj-ea"/>
                <a:cs typeface="+mj-cs"/>
              </a:rPr>
              <a:t>Contact Information</a:t>
            </a:r>
            <a:endParaRPr kumimoji="0" lang="en-US" sz="3200" b="1" i="0" u="none" strike="noStrike" kern="0" cap="none" spc="0" normalizeH="0" baseline="0" noProof="0" dirty="0">
              <a:ln>
                <a:noFill/>
              </a:ln>
              <a:effectLst/>
              <a:uLnTx/>
              <a:uFillTx/>
              <a:latin typeface="Univers 57 Condensed"/>
              <a:ea typeface="+mj-ea"/>
              <a:cs typeface="+mj-cs"/>
            </a:endParaRPr>
          </a:p>
        </p:txBody>
      </p:sp>
      <p:sp>
        <p:nvSpPr>
          <p:cNvPr id="5" name="TextBox 4"/>
          <p:cNvSpPr txBox="1"/>
          <p:nvPr/>
        </p:nvSpPr>
        <p:spPr>
          <a:xfrm>
            <a:off x="609600" y="1143000"/>
            <a:ext cx="7848600" cy="5078313"/>
          </a:xfrm>
          <a:prstGeom prst="rect">
            <a:avLst/>
          </a:prstGeom>
          <a:noFill/>
        </p:spPr>
        <p:txBody>
          <a:bodyPr wrap="square" rtlCol="0">
            <a:spAutoFit/>
          </a:bodyPr>
          <a:lstStyle/>
          <a:p>
            <a:r>
              <a:rPr lang="en-US" sz="2400" b="1" dirty="0" smtClean="0">
                <a:latin typeface="Univers 57 Condensed"/>
              </a:rPr>
              <a:t>Website: </a:t>
            </a:r>
            <a:r>
              <a:rPr lang="en-US" sz="2400" b="1" dirty="0" smtClean="0">
                <a:latin typeface="Univers 57 Condensed"/>
                <a:hlinkClick r:id="rId4"/>
              </a:rPr>
              <a:t>www.stopconstructionfalls.com</a:t>
            </a:r>
            <a:endParaRPr lang="en-US" sz="2400" b="1" dirty="0" smtClean="0">
              <a:latin typeface="Univers 57 Condensed"/>
            </a:endParaRPr>
          </a:p>
          <a:p>
            <a:endParaRPr lang="en-US" sz="2400" b="1" dirty="0" smtClean="0">
              <a:latin typeface="Univers 57 Condensed"/>
            </a:endParaRPr>
          </a:p>
          <a:p>
            <a:r>
              <a:rPr lang="en-US" sz="2400" b="1" dirty="0" smtClean="0">
                <a:latin typeface="Univers 57 Condensed"/>
              </a:rPr>
              <a:t>For Campaign information, to report your partner activities, or assistance, email </a:t>
            </a:r>
            <a:r>
              <a:rPr lang="en-US" sz="2400" b="1" dirty="0" smtClean="0">
                <a:latin typeface="Univers 57 Condensed"/>
                <a:hlinkClick r:id="rId5"/>
              </a:rPr>
              <a:t>falls@cpwr.com</a:t>
            </a:r>
            <a:endParaRPr lang="en-US" sz="2400" b="1" dirty="0" smtClean="0">
              <a:latin typeface="Univers 57 Condensed"/>
            </a:endParaRPr>
          </a:p>
          <a:p>
            <a:endParaRPr lang="en-US" sz="2400" b="1" dirty="0" smtClean="0">
              <a:latin typeface="Univers 57 Condensed"/>
            </a:endParaRPr>
          </a:p>
          <a:p>
            <a:r>
              <a:rPr lang="en-US" sz="2400" b="1" dirty="0" smtClean="0">
                <a:latin typeface="Univers 57 Condensed"/>
              </a:rPr>
              <a:t>To report a fatality in construction for 2013, email </a:t>
            </a:r>
            <a:r>
              <a:rPr lang="en-US" sz="2400" b="1" dirty="0" smtClean="0">
                <a:latin typeface="Univers 57 Condensed"/>
                <a:hlinkClick r:id="rId6"/>
              </a:rPr>
              <a:t>fatalitymap@cpwr.com</a:t>
            </a:r>
            <a:endParaRPr lang="en-US" sz="2400" b="1" dirty="0" smtClean="0">
              <a:latin typeface="Univers 57 Condensed"/>
            </a:endParaRPr>
          </a:p>
          <a:p>
            <a:endParaRPr lang="en-US" sz="2400" b="1" dirty="0" smtClean="0">
              <a:latin typeface="Univers 57 Condensed"/>
            </a:endParaRPr>
          </a:p>
          <a:p>
            <a:endParaRPr lang="en-US" sz="2400" b="1" dirty="0" smtClean="0">
              <a:latin typeface="Univers 57 Condensed"/>
            </a:endParaRPr>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extLst>
      <p:ext uri="{BB962C8B-B14F-4D97-AF65-F5344CB8AC3E}">
        <p14:creationId xmlns:p14="http://schemas.microsoft.com/office/powerpoint/2010/main" xmlns="" val="10470622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NIOSH Ladder Safety </a:t>
            </a:r>
            <a:br>
              <a:rPr lang="en-US" sz="4000" dirty="0" smtClean="0"/>
            </a:br>
            <a:r>
              <a:rPr lang="en-US" sz="4000" dirty="0" smtClean="0"/>
              <a:t>Smart Phone App</a:t>
            </a:r>
            <a:r>
              <a:rPr lang="en-US" dirty="0" smtClean="0">
                <a:solidFill>
                  <a:srgbClr val="002060"/>
                </a:solidFill>
              </a:rPr>
              <a:t/>
            </a:r>
            <a:br>
              <a:rPr lang="en-US" dirty="0" smtClean="0">
                <a:solidFill>
                  <a:srgbClr val="002060"/>
                </a:solidFill>
              </a:rPr>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Provides a tool to quickly and easily adjust the ladder at a safer angle</a:t>
            </a:r>
          </a:p>
          <a:p>
            <a:pPr>
              <a:buNone/>
            </a:pPr>
            <a:endParaRPr lang="en-US" dirty="0" smtClean="0"/>
          </a:p>
          <a:p>
            <a:r>
              <a:rPr lang="en-US" dirty="0" smtClean="0"/>
              <a:t>Provides quick and easy access to ladder safety information, guidelines, and checklists on ladder selection, inspection, accessorizing and use</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19055"/>
          </a:xfrm>
        </p:spPr>
        <p:txBody>
          <a:bodyPr/>
          <a:lstStyle/>
          <a:p>
            <a:r>
              <a:rPr lang="en-US" sz="4000" dirty="0" smtClean="0"/>
              <a:t>NIOSH Ladder Safety </a:t>
            </a:r>
            <a:br>
              <a:rPr lang="en-US" sz="4000" dirty="0" smtClean="0"/>
            </a:br>
            <a:r>
              <a:rPr lang="en-US" sz="4000" dirty="0" smtClean="0"/>
              <a:t>Smart Phone App</a:t>
            </a:r>
            <a:r>
              <a:rPr lang="en-US" dirty="0" smtClean="0"/>
              <a:t/>
            </a:r>
            <a:br>
              <a:rPr lang="en-US" dirty="0" smtClean="0"/>
            </a:br>
            <a:endParaRPr lang="en-US" dirty="0"/>
          </a:p>
        </p:txBody>
      </p:sp>
      <p:pic>
        <p:nvPicPr>
          <p:cNvPr id="4" name="Picture 13"/>
          <p:cNvPicPr>
            <a:picLocks noChangeAspect="1"/>
          </p:cNvPicPr>
          <p:nvPr/>
        </p:nvPicPr>
        <p:blipFill>
          <a:blip r:embed="rId3" cstate="print">
            <a:extLst>
              <a:ext uri="{28A0092B-C50C-407E-A947-70E740481C1C}">
                <a14:useLocalDpi xmlns="" xmlns:a14="http://schemas.microsoft.com/office/drawing/2010/main" val="0"/>
              </a:ext>
            </a:extLst>
          </a:blip>
          <a:srcRect t="9734"/>
          <a:stretch>
            <a:fillRect/>
          </a:stretch>
        </p:blipFill>
        <p:spPr bwMode="auto">
          <a:xfrm>
            <a:off x="1295400" y="1524000"/>
            <a:ext cx="2738631" cy="411926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2" descr="G:\Documents\Work\DSFederal\ELSA\Android Pix\Android Pix\Ladder Safety Menu.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t="9000"/>
          <a:stretch>
            <a:fillRect/>
          </a:stretch>
        </p:blipFill>
        <p:spPr bwMode="auto">
          <a:xfrm>
            <a:off x="5257800" y="1524000"/>
            <a:ext cx="2716013" cy="411926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295400" y="5715000"/>
            <a:ext cx="2743200" cy="461665"/>
          </a:xfrm>
          <a:prstGeom prst="rect">
            <a:avLst/>
          </a:prstGeom>
          <a:noFill/>
        </p:spPr>
        <p:txBody>
          <a:bodyPr wrap="square" rtlCol="0">
            <a:spAutoFit/>
          </a:bodyPr>
          <a:lstStyle/>
          <a:p>
            <a:pPr algn="ctr"/>
            <a:r>
              <a:rPr lang="en-US" sz="2400" dirty="0" smtClean="0">
                <a:latin typeface="Univers 57 Condensed"/>
              </a:rPr>
              <a:t>Measuring Tool</a:t>
            </a:r>
            <a:endParaRPr lang="en-US" sz="2400" dirty="0">
              <a:latin typeface="Univers 57 Condensed"/>
            </a:endParaRPr>
          </a:p>
        </p:txBody>
      </p:sp>
      <p:sp>
        <p:nvSpPr>
          <p:cNvPr id="7" name="TextBox 6"/>
          <p:cNvSpPr txBox="1"/>
          <p:nvPr/>
        </p:nvSpPr>
        <p:spPr>
          <a:xfrm>
            <a:off x="4724400" y="5715000"/>
            <a:ext cx="3962400" cy="461665"/>
          </a:xfrm>
          <a:prstGeom prst="rect">
            <a:avLst/>
          </a:prstGeom>
          <a:noFill/>
        </p:spPr>
        <p:txBody>
          <a:bodyPr wrap="square" rtlCol="0">
            <a:spAutoFit/>
          </a:bodyPr>
          <a:lstStyle/>
          <a:p>
            <a:pPr algn="ctr"/>
            <a:r>
              <a:rPr lang="en-US" sz="2400" dirty="0" smtClean="0">
                <a:latin typeface="Univers 57 Condensed"/>
              </a:rPr>
              <a:t>Research and Training Tool</a:t>
            </a:r>
            <a:endParaRPr lang="en-US" sz="2400" dirty="0">
              <a:latin typeface="Univers 57 Condense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19055"/>
          </a:xfrm>
        </p:spPr>
        <p:txBody>
          <a:bodyPr/>
          <a:lstStyle/>
          <a:p>
            <a:r>
              <a:rPr lang="en-US" dirty="0" smtClean="0"/>
              <a:t>Measuring Tool</a:t>
            </a:r>
            <a:endParaRPr lang="en-US" dirty="0"/>
          </a:p>
        </p:txBody>
      </p:sp>
      <p:sp>
        <p:nvSpPr>
          <p:cNvPr id="3" name="Content Placeholder 2"/>
          <p:cNvSpPr>
            <a:spLocks noGrp="1"/>
          </p:cNvSpPr>
          <p:nvPr>
            <p:ph idx="1"/>
          </p:nvPr>
        </p:nvSpPr>
        <p:spPr>
          <a:xfrm>
            <a:off x="609600" y="5334000"/>
            <a:ext cx="8229600" cy="609600"/>
          </a:xfrm>
        </p:spPr>
        <p:txBody>
          <a:bodyPr>
            <a:normAutofit fontScale="85000" lnSpcReduction="10000"/>
          </a:bodyPr>
          <a:lstStyle/>
          <a:p>
            <a:pPr>
              <a:buNone/>
            </a:pPr>
            <a:r>
              <a:rPr lang="en-US" sz="2000" dirty="0" smtClean="0">
                <a:latin typeface="Univers 57 Condensed"/>
                <a:cs typeface="Times New Roman" pitchFamily="18" charset="0"/>
              </a:rPr>
              <a:t>A constant tone along with a visual indication (green arrow) indicates a “good” notice when the angle is in the range of ±2 degrees from 75.5 degrees.</a:t>
            </a:r>
          </a:p>
          <a:p>
            <a:pPr>
              <a:buNone/>
            </a:pPr>
            <a:endParaRPr lang="en-US" sz="20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1143000"/>
            <a:ext cx="2667000" cy="4000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57800" y="1143000"/>
            <a:ext cx="2657867" cy="39868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19055"/>
          </a:xfrm>
        </p:spPr>
        <p:txBody>
          <a:bodyPr/>
          <a:lstStyle/>
          <a:p>
            <a:r>
              <a:rPr lang="en-US" dirty="0" smtClean="0"/>
              <a:t>Inspection Tool</a:t>
            </a:r>
            <a:endParaRPr lang="en-US" dirty="0"/>
          </a:p>
        </p:txBody>
      </p:sp>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1295400"/>
            <a:ext cx="2546350" cy="3819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81600" y="1295400"/>
            <a:ext cx="2536005" cy="38040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1066800" y="5181600"/>
            <a:ext cx="7239000" cy="1154162"/>
          </a:xfrm>
          <a:prstGeom prst="rect">
            <a:avLst/>
          </a:prstGeom>
          <a:noFill/>
        </p:spPr>
        <p:txBody>
          <a:bodyPr wrap="square" rtlCol="0">
            <a:spAutoFit/>
          </a:bodyPr>
          <a:lstStyle/>
          <a:p>
            <a:r>
              <a:rPr lang="en-US" sz="1700" dirty="0" smtClean="0">
                <a:latin typeface="Univers 57 Condensed"/>
              </a:rPr>
              <a:t>As the user rolls over each button, an enlarged image and a brief description of the types of damage to look for appears. The color of the viewed button will change.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19055"/>
          </a:xfrm>
        </p:spPr>
        <p:txBody>
          <a:bodyPr/>
          <a:lstStyle/>
          <a:p>
            <a:r>
              <a:rPr lang="en-US" dirty="0" smtClean="0"/>
              <a:t>Proper Use Tool</a:t>
            </a:r>
            <a:endParaRPr lang="en-US" dirty="0"/>
          </a:p>
        </p:txBody>
      </p:sp>
      <p:sp>
        <p:nvSpPr>
          <p:cNvPr id="3" name="Content Placeholder 2"/>
          <p:cNvSpPr>
            <a:spLocks noGrp="1"/>
          </p:cNvSpPr>
          <p:nvPr>
            <p:ph idx="1"/>
          </p:nvPr>
        </p:nvSpPr>
        <p:spPr>
          <a:xfrm>
            <a:off x="457200" y="5257800"/>
            <a:ext cx="8229600" cy="838200"/>
          </a:xfrm>
        </p:spPr>
        <p:txBody>
          <a:bodyPr>
            <a:normAutofit/>
          </a:bodyPr>
          <a:lstStyle/>
          <a:p>
            <a:pPr>
              <a:buNone/>
            </a:pPr>
            <a:r>
              <a:rPr lang="en-US" sz="2000" dirty="0" smtClean="0"/>
              <a:t>Standard-recommended safety practices are schematically displayed.  To view all of the images, swipe the page.</a:t>
            </a:r>
          </a:p>
          <a:p>
            <a:pPr>
              <a:buNone/>
            </a:pPr>
            <a:endParaRPr lang="en-US" sz="20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1137744"/>
            <a:ext cx="2643664"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05400" y="1143000"/>
            <a:ext cx="2643664"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19055"/>
          </a:xfrm>
        </p:spPr>
        <p:txBody>
          <a:bodyPr/>
          <a:lstStyle/>
          <a:p>
            <a:r>
              <a:rPr lang="en-US" dirty="0" smtClean="0"/>
              <a:t>Accessories Tool </a:t>
            </a:r>
            <a:endParaRPr lang="en-US" dirty="0"/>
          </a:p>
        </p:txBody>
      </p:sp>
      <p:sp>
        <p:nvSpPr>
          <p:cNvPr id="3" name="Content Placeholder 2"/>
          <p:cNvSpPr>
            <a:spLocks noGrp="1"/>
          </p:cNvSpPr>
          <p:nvPr>
            <p:ph idx="1"/>
          </p:nvPr>
        </p:nvSpPr>
        <p:spPr>
          <a:xfrm>
            <a:off x="457200" y="5181600"/>
            <a:ext cx="8229600" cy="914400"/>
          </a:xfrm>
        </p:spPr>
        <p:txBody>
          <a:bodyPr>
            <a:normAutofit/>
          </a:bodyPr>
          <a:lstStyle/>
          <a:p>
            <a:pPr>
              <a:buNone/>
            </a:pPr>
            <a:r>
              <a:rPr lang="en-US" sz="2000" dirty="0" smtClean="0"/>
              <a:t>Ladder accessories with brief description of intended use are displayed. View all images by swiping the page.</a:t>
            </a:r>
          </a:p>
          <a:p>
            <a:pPr>
              <a:buNone/>
            </a:pPr>
            <a:endParaRPr lang="en-US" sz="20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9611" y="1030015"/>
            <a:ext cx="2690310" cy="4038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29200" y="1030015"/>
            <a:ext cx="2690310" cy="4038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4517</TotalTime>
  <Words>1117</Words>
  <Application>Microsoft Office PowerPoint</Application>
  <PresentationFormat>On-screen Show (4:3)</PresentationFormat>
  <Paragraphs>236</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Acrobat Document</vt:lpstr>
      <vt:lpstr>Slide 1</vt:lpstr>
      <vt:lpstr>Slide 2</vt:lpstr>
      <vt:lpstr>NIOSH Ladder Safety  Smart Phone App</vt:lpstr>
      <vt:lpstr>NIOSH Ladder Safety  Smart Phone App </vt:lpstr>
      <vt:lpstr>NIOSH Ladder Safety  Smart Phone App </vt:lpstr>
      <vt:lpstr>Measuring Tool</vt:lpstr>
      <vt:lpstr>Inspection Tool</vt:lpstr>
      <vt:lpstr>Proper Use Tool</vt:lpstr>
      <vt:lpstr>Accessories Tool </vt:lpstr>
      <vt:lpstr>Slide 10</vt:lpstr>
      <vt:lpstr>Thank you!</vt:lpstr>
      <vt:lpstr>2013 Fall Prevention Campaign </vt:lpstr>
      <vt:lpstr>Campaign Website</vt:lpstr>
      <vt:lpstr>Campaign Website</vt:lpstr>
      <vt:lpstr>Mining OSHA’s Fall Prevention Webpages</vt:lpstr>
      <vt:lpstr>Training Tools</vt:lpstr>
      <vt:lpstr>Educational Materials</vt:lpstr>
      <vt:lpstr>2013 CONSTRUCTION FALL PROTECTION PRODUCTS</vt:lpstr>
      <vt:lpstr>New Fact Sheets</vt:lpstr>
      <vt:lpstr>New Training Guide</vt:lpstr>
      <vt:lpstr>New Mobile Features</vt:lpstr>
      <vt:lpstr>New Mobile Features</vt:lpstr>
      <vt:lpstr>Slide 23</vt:lpstr>
      <vt:lpstr>Slide 24</vt:lpstr>
      <vt:lpstr>Fatality Map for 2013</vt:lpstr>
      <vt:lpstr>Slide 26</vt:lpstr>
      <vt:lpstr>Homeowners Guide </vt:lpstr>
      <vt:lpstr>Ladder Safety Checklist</vt:lpstr>
      <vt:lpstr>CA FACE Video</vt:lpstr>
      <vt:lpstr>Case Study from Habitat for Humanity</vt:lpstr>
      <vt:lpstr>Mass Transit and the Campaign</vt:lpstr>
      <vt:lpstr>Slide 32</vt:lpstr>
      <vt:lpstr>Slide 33</vt:lpstr>
    </vt:vector>
  </TitlesOfParts>
  <Company>Centers for Disease Control and Prevention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Celia Voyles</dc:creator>
  <cp:lastModifiedBy>Celia Voyles</cp:lastModifiedBy>
  <cp:revision>195</cp:revision>
  <dcterms:created xsi:type="dcterms:W3CDTF">2012-04-23T23:00:32Z</dcterms:created>
  <dcterms:modified xsi:type="dcterms:W3CDTF">2013-07-03T14:12:58Z</dcterms:modified>
</cp:coreProperties>
</file>