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72" r:id="rId3"/>
  </p:sldMasterIdLst>
  <p:notesMasterIdLst>
    <p:notesMasterId r:id="rId27"/>
  </p:notesMasterIdLst>
  <p:handoutMasterIdLst>
    <p:handoutMasterId r:id="rId28"/>
  </p:handoutMasterIdLst>
  <p:sldIdLst>
    <p:sldId id="1109" r:id="rId4"/>
    <p:sldId id="1095" r:id="rId5"/>
    <p:sldId id="1097" r:id="rId6"/>
    <p:sldId id="1055" r:id="rId7"/>
    <p:sldId id="1111" r:id="rId8"/>
    <p:sldId id="1112" r:id="rId9"/>
    <p:sldId id="1108" r:id="rId10"/>
    <p:sldId id="1015" r:id="rId11"/>
    <p:sldId id="1113" r:id="rId12"/>
    <p:sldId id="1110" r:id="rId13"/>
    <p:sldId id="1114" r:id="rId14"/>
    <p:sldId id="1116" r:id="rId15"/>
    <p:sldId id="1117" r:id="rId16"/>
    <p:sldId id="1118" r:id="rId17"/>
    <p:sldId id="1119" r:id="rId18"/>
    <p:sldId id="1120" r:id="rId19"/>
    <p:sldId id="1121" r:id="rId20"/>
    <p:sldId id="1122" r:id="rId21"/>
    <p:sldId id="1123" r:id="rId22"/>
    <p:sldId id="1124" r:id="rId23"/>
    <p:sldId id="1125" r:id="rId24"/>
    <p:sldId id="1126" r:id="rId25"/>
    <p:sldId id="1127" r:id="rId26"/>
  </p:sldIdLst>
  <p:sldSz cx="9144000" cy="6858000" type="screen4x3"/>
  <p:notesSz cx="6950075" cy="9236075"/>
  <p:defaultTextStyle>
    <a:defPPr>
      <a:defRPr lang="en-US"/>
    </a:defPPr>
    <a:lvl1pPr algn="l" rtl="0" eaLnBrk="0" fontAlgn="base" hangingPunct="0">
      <a:spcBef>
        <a:spcPct val="2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a:srgbClr val="FF9900"/>
    <a:srgbClr val="8E0000"/>
    <a:srgbClr val="A80000"/>
    <a:srgbClr val="FF9933"/>
    <a:srgbClr val="005426"/>
    <a:srgbClr val="009242"/>
    <a:srgbClr val="FFFFFF"/>
    <a:srgbClr val="000066"/>
    <a:srgbClr val="FFC30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8" autoAdjust="0"/>
    <p:restoredTop sz="91371" autoAdjust="0"/>
  </p:normalViewPr>
  <p:slideViewPr>
    <p:cSldViewPr snapToGrid="0">
      <p:cViewPr>
        <p:scale>
          <a:sx n="66" d="100"/>
          <a:sy n="66" d="100"/>
        </p:scale>
        <p:origin x="-576" y="-246"/>
      </p:cViewPr>
      <p:guideLst>
        <p:guide orient="horz" pos="215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812" y="-84"/>
      </p:cViewPr>
      <p:guideLst>
        <p:guide orient="horz" pos="2908"/>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13308" cy="461565"/>
          </a:xfrm>
          <a:prstGeom prst="rect">
            <a:avLst/>
          </a:prstGeom>
          <a:noFill/>
          <a:ln w="9525">
            <a:noFill/>
            <a:miter lim="800000"/>
            <a:headEnd/>
            <a:tailEnd/>
          </a:ln>
          <a:effectLst/>
        </p:spPr>
        <p:txBody>
          <a:bodyPr vert="horz" wrap="square" lIns="92840" tIns="46420" rIns="92840" bIns="46420" numCol="1" anchor="t" anchorCtr="0" compatLnSpc="1">
            <a:prstTxWarp prst="textNoShape">
              <a:avLst/>
            </a:prstTxWarp>
          </a:bodyPr>
          <a:lstStyle>
            <a:lvl1pPr defTabSz="927619">
              <a:spcBef>
                <a:spcPct val="0"/>
              </a:spcBef>
              <a:defRPr/>
            </a:lvl1pPr>
          </a:lstStyle>
          <a:p>
            <a:endParaRPr lang="en-US" dirty="0"/>
          </a:p>
        </p:txBody>
      </p:sp>
      <p:sp>
        <p:nvSpPr>
          <p:cNvPr id="17411" name="Rectangle 3"/>
          <p:cNvSpPr>
            <a:spLocks noGrp="1" noChangeArrowheads="1"/>
          </p:cNvSpPr>
          <p:nvPr>
            <p:ph type="dt" sz="quarter" idx="1"/>
          </p:nvPr>
        </p:nvSpPr>
        <p:spPr bwMode="auto">
          <a:xfrm>
            <a:off x="3936768" y="0"/>
            <a:ext cx="3013307" cy="461565"/>
          </a:xfrm>
          <a:prstGeom prst="rect">
            <a:avLst/>
          </a:prstGeom>
          <a:noFill/>
          <a:ln w="9525">
            <a:noFill/>
            <a:miter lim="800000"/>
            <a:headEnd/>
            <a:tailEnd/>
          </a:ln>
          <a:effectLst/>
        </p:spPr>
        <p:txBody>
          <a:bodyPr vert="horz" wrap="square" lIns="92840" tIns="46420" rIns="92840" bIns="46420" numCol="1" anchor="t" anchorCtr="0" compatLnSpc="1">
            <a:prstTxWarp prst="textNoShape">
              <a:avLst/>
            </a:prstTxWarp>
          </a:bodyPr>
          <a:lstStyle>
            <a:lvl1pPr algn="r" defTabSz="927619">
              <a:spcBef>
                <a:spcPct val="0"/>
              </a:spcBef>
              <a:defRPr/>
            </a:lvl1pPr>
          </a:lstStyle>
          <a:p>
            <a:endParaRPr lang="en-US" dirty="0"/>
          </a:p>
        </p:txBody>
      </p:sp>
      <p:sp>
        <p:nvSpPr>
          <p:cNvPr id="17412" name="Rectangle 4"/>
          <p:cNvSpPr>
            <a:spLocks noGrp="1" noChangeArrowheads="1"/>
          </p:cNvSpPr>
          <p:nvPr>
            <p:ph type="ftr" sz="quarter" idx="2"/>
          </p:nvPr>
        </p:nvSpPr>
        <p:spPr bwMode="auto">
          <a:xfrm>
            <a:off x="0" y="8774510"/>
            <a:ext cx="3013308" cy="461565"/>
          </a:xfrm>
          <a:prstGeom prst="rect">
            <a:avLst/>
          </a:prstGeom>
          <a:noFill/>
          <a:ln w="9525">
            <a:noFill/>
            <a:miter lim="800000"/>
            <a:headEnd/>
            <a:tailEnd/>
          </a:ln>
          <a:effectLst/>
        </p:spPr>
        <p:txBody>
          <a:bodyPr vert="horz" wrap="square" lIns="92840" tIns="46420" rIns="92840" bIns="46420" numCol="1" anchor="b" anchorCtr="0" compatLnSpc="1">
            <a:prstTxWarp prst="textNoShape">
              <a:avLst/>
            </a:prstTxWarp>
          </a:bodyPr>
          <a:lstStyle>
            <a:lvl1pPr defTabSz="927619">
              <a:spcBef>
                <a:spcPct val="0"/>
              </a:spcBef>
              <a:defRPr/>
            </a:lvl1pPr>
          </a:lstStyle>
          <a:p>
            <a:r>
              <a:rPr lang="en-US" dirty="0"/>
              <a:t>CDC 1</a:t>
            </a:r>
          </a:p>
        </p:txBody>
      </p:sp>
      <p:sp>
        <p:nvSpPr>
          <p:cNvPr id="17413" name="Rectangle 5"/>
          <p:cNvSpPr>
            <a:spLocks noGrp="1" noChangeArrowheads="1"/>
          </p:cNvSpPr>
          <p:nvPr>
            <p:ph type="sldNum" sz="quarter" idx="3"/>
          </p:nvPr>
        </p:nvSpPr>
        <p:spPr bwMode="auto">
          <a:xfrm>
            <a:off x="3936768" y="8774510"/>
            <a:ext cx="3013307" cy="461565"/>
          </a:xfrm>
          <a:prstGeom prst="rect">
            <a:avLst/>
          </a:prstGeom>
          <a:noFill/>
          <a:ln w="9525">
            <a:noFill/>
            <a:miter lim="800000"/>
            <a:headEnd/>
            <a:tailEnd/>
          </a:ln>
          <a:effectLst/>
        </p:spPr>
        <p:txBody>
          <a:bodyPr vert="horz" wrap="square" lIns="92840" tIns="46420" rIns="92840" bIns="46420" numCol="1" anchor="b" anchorCtr="0" compatLnSpc="1">
            <a:prstTxWarp prst="textNoShape">
              <a:avLst/>
            </a:prstTxWarp>
          </a:bodyPr>
          <a:lstStyle>
            <a:lvl1pPr algn="r" defTabSz="927619">
              <a:spcBef>
                <a:spcPct val="0"/>
              </a:spcBef>
              <a:defRPr/>
            </a:lvl1pPr>
          </a:lstStyle>
          <a:p>
            <a:fld id="{76E13022-704E-4E3E-871A-D93CCC5E84E1}" type="slidenum">
              <a:rPr lang="en-US"/>
              <a:pPr/>
              <a:t>‹#›</a:t>
            </a:fld>
            <a:endParaRPr lang="en-US" dirty="0"/>
          </a:p>
        </p:txBody>
      </p:sp>
    </p:spTree>
    <p:extLst>
      <p:ext uri="{BB962C8B-B14F-4D97-AF65-F5344CB8AC3E}">
        <p14:creationId xmlns:p14="http://schemas.microsoft.com/office/powerpoint/2010/main" xmlns="" val="3694653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565"/>
          </a:xfrm>
          <a:prstGeom prst="rect">
            <a:avLst/>
          </a:prstGeom>
        </p:spPr>
        <p:txBody>
          <a:bodyPr vert="horz" lIns="92281" tIns="46141" rIns="92281" bIns="46141" rtlCol="0"/>
          <a:lstStyle>
            <a:lvl1pPr algn="l">
              <a:defRPr sz="1200"/>
            </a:lvl1pPr>
          </a:lstStyle>
          <a:p>
            <a:endParaRPr lang="en-US" dirty="0"/>
          </a:p>
        </p:txBody>
      </p:sp>
      <p:sp>
        <p:nvSpPr>
          <p:cNvPr id="3" name="Date Placeholder 2"/>
          <p:cNvSpPr>
            <a:spLocks noGrp="1"/>
          </p:cNvSpPr>
          <p:nvPr>
            <p:ph type="dt" idx="1"/>
          </p:nvPr>
        </p:nvSpPr>
        <p:spPr>
          <a:xfrm>
            <a:off x="3936768" y="0"/>
            <a:ext cx="3011699" cy="461565"/>
          </a:xfrm>
          <a:prstGeom prst="rect">
            <a:avLst/>
          </a:prstGeom>
        </p:spPr>
        <p:txBody>
          <a:bodyPr vert="horz" lIns="92281" tIns="46141" rIns="92281" bIns="46141" rtlCol="0"/>
          <a:lstStyle>
            <a:lvl1pPr algn="r">
              <a:defRPr sz="1200"/>
            </a:lvl1pPr>
          </a:lstStyle>
          <a:p>
            <a:fld id="{194711F2-683B-4743-879A-A41C8DA250D4}" type="datetimeFigureOut">
              <a:rPr lang="en-US" smtClean="0"/>
              <a:pPr/>
              <a:t>8/24/2012</a:t>
            </a:fld>
            <a:endParaRPr lang="en-US" dirty="0"/>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281" tIns="46141" rIns="92281" bIns="46141" rtlCol="0" anchor="ctr"/>
          <a:lstStyle/>
          <a:p>
            <a:endParaRPr lang="en-US" dirty="0"/>
          </a:p>
        </p:txBody>
      </p:sp>
      <p:sp>
        <p:nvSpPr>
          <p:cNvPr id="5" name="Notes Placeholder 4"/>
          <p:cNvSpPr>
            <a:spLocks noGrp="1"/>
          </p:cNvSpPr>
          <p:nvPr>
            <p:ph type="body" sz="quarter" idx="3"/>
          </p:nvPr>
        </p:nvSpPr>
        <p:spPr>
          <a:xfrm>
            <a:off x="695008" y="4387256"/>
            <a:ext cx="5560060" cy="4155675"/>
          </a:xfrm>
          <a:prstGeom prst="rect">
            <a:avLst/>
          </a:prstGeom>
        </p:spPr>
        <p:txBody>
          <a:bodyPr vert="horz" lIns="92281" tIns="46141" rIns="92281" bIns="4614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914"/>
            <a:ext cx="3011699" cy="461564"/>
          </a:xfrm>
          <a:prstGeom prst="rect">
            <a:avLst/>
          </a:prstGeom>
        </p:spPr>
        <p:txBody>
          <a:bodyPr vert="horz" lIns="92281" tIns="46141" rIns="92281" bIns="4614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914"/>
            <a:ext cx="3011699" cy="461564"/>
          </a:xfrm>
          <a:prstGeom prst="rect">
            <a:avLst/>
          </a:prstGeom>
        </p:spPr>
        <p:txBody>
          <a:bodyPr vert="horz" lIns="92281" tIns="46141" rIns="92281" bIns="46141" rtlCol="0" anchor="b"/>
          <a:lstStyle>
            <a:lvl1pPr algn="r">
              <a:defRPr sz="1200"/>
            </a:lvl1pPr>
          </a:lstStyle>
          <a:p>
            <a:fld id="{AFB8C08E-AACE-419E-A022-FA7D2283DAD6}" type="slidenum">
              <a:rPr lang="en-US" smtClean="0"/>
              <a:pPr/>
              <a:t>‹#›</a:t>
            </a:fld>
            <a:endParaRPr lang="en-US" dirty="0"/>
          </a:p>
        </p:txBody>
      </p:sp>
    </p:spTree>
    <p:extLst>
      <p:ext uri="{BB962C8B-B14F-4D97-AF65-F5344CB8AC3E}">
        <p14:creationId xmlns:p14="http://schemas.microsoft.com/office/powerpoint/2010/main" xmlns="" val="124907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4FB80D-2170-4878-8663-B9C6173AA8B3}" type="slidenum">
              <a:rPr lang="en-US">
                <a:solidFill>
                  <a:prstClr val="black"/>
                </a:solidFill>
              </a:rPr>
              <a:pPr/>
              <a:t>1</a:t>
            </a:fld>
            <a:endParaRPr lang="en-US" dirty="0">
              <a:solidFill>
                <a:prstClr val="black"/>
              </a:solidFill>
            </a:endParaRPr>
          </a:p>
        </p:txBody>
      </p:sp>
      <p:sp>
        <p:nvSpPr>
          <p:cNvPr id="572418" name="Rectangle 2"/>
          <p:cNvSpPr>
            <a:spLocks noGrp="1" noRot="1" noChangeAspect="1" noChangeArrowheads="1" noTextEdit="1"/>
          </p:cNvSpPr>
          <p:nvPr>
            <p:ph type="sldImg"/>
          </p:nvPr>
        </p:nvSpPr>
        <p:spPr>
          <a:xfrm>
            <a:off x="1166813" y="693738"/>
            <a:ext cx="4616450" cy="3462337"/>
          </a:xfrm>
          <a:ln/>
        </p:spPr>
      </p:sp>
      <p:sp>
        <p:nvSpPr>
          <p:cNvPr id="572419" name="Rectangle 3"/>
          <p:cNvSpPr>
            <a:spLocks noGrp="1" noChangeArrowheads="1"/>
          </p:cNvSpPr>
          <p:nvPr>
            <p:ph type="body" idx="1"/>
          </p:nvPr>
        </p:nvSpPr>
        <p:spPr>
          <a:xfrm>
            <a:off x="695008" y="4387256"/>
            <a:ext cx="5560060" cy="4155675"/>
          </a:xfrm>
        </p:spPr>
        <p:txBody>
          <a:bodyPr/>
          <a:lstStyle/>
          <a:p>
            <a:r>
              <a:rPr lang="en-US" sz="800" dirty="0" smtClean="0"/>
              <a:t>Give a little background about NORA</a:t>
            </a:r>
            <a:r>
              <a:rPr lang="en-US" sz="800" baseline="0" dirty="0" smtClean="0"/>
              <a:t> and the NORA Construction Sector Council</a:t>
            </a:r>
            <a:endParaRPr lang="en-US" sz="8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50,000  Fact Sheets distributed</a:t>
            </a:r>
            <a:endParaRPr lang="en-US" dirty="0"/>
          </a:p>
        </p:txBody>
      </p:sp>
      <p:sp>
        <p:nvSpPr>
          <p:cNvPr id="4" name="Slide Number Placeholder 3"/>
          <p:cNvSpPr>
            <a:spLocks noGrp="1"/>
          </p:cNvSpPr>
          <p:nvPr>
            <p:ph type="sldNum" sz="quarter" idx="10"/>
          </p:nvPr>
        </p:nvSpPr>
        <p:spPr/>
        <p:txBody>
          <a:bodyPr/>
          <a:lstStyle/>
          <a:p>
            <a:fld id="{90CC223C-936F-4636-B62E-519AD27395AD}" type="slidenum">
              <a:rPr lang="en-US" smtClean="0"/>
              <a:pPr/>
              <a:t>14</a:t>
            </a:fld>
            <a:endParaRPr lang="en-US" dirty="0"/>
          </a:p>
        </p:txBody>
      </p:sp>
    </p:spTree>
    <p:extLst>
      <p:ext uri="{BB962C8B-B14F-4D97-AF65-F5344CB8AC3E}">
        <p14:creationId xmlns:p14="http://schemas.microsoft.com/office/powerpoint/2010/main" xmlns="" val="1932933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CC223C-936F-4636-B62E-519AD27395AD}" type="slidenum">
              <a:rPr lang="en-US" smtClean="0"/>
              <a:pPr/>
              <a:t>15</a:t>
            </a:fld>
            <a:endParaRPr lang="en-US" dirty="0"/>
          </a:p>
        </p:txBody>
      </p:sp>
    </p:spTree>
    <p:extLst>
      <p:ext uri="{BB962C8B-B14F-4D97-AF65-F5344CB8AC3E}">
        <p14:creationId xmlns:p14="http://schemas.microsoft.com/office/powerpoint/2010/main" xmlns="" val="2292767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CC223C-936F-4636-B62E-519AD27395AD}" type="slidenum">
              <a:rPr lang="en-US" smtClean="0"/>
              <a:pPr/>
              <a:t>16</a:t>
            </a:fld>
            <a:endParaRPr lang="en-US" dirty="0"/>
          </a:p>
        </p:txBody>
      </p:sp>
    </p:spTree>
    <p:extLst>
      <p:ext uri="{BB962C8B-B14F-4D97-AF65-F5344CB8AC3E}">
        <p14:creationId xmlns:p14="http://schemas.microsoft.com/office/powerpoint/2010/main" xmlns="" val="355544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CC223C-936F-4636-B62E-519AD27395AD}" type="slidenum">
              <a:rPr lang="en-US" smtClean="0"/>
              <a:pPr/>
              <a:t>17</a:t>
            </a:fld>
            <a:endParaRPr lang="en-US" dirty="0"/>
          </a:p>
        </p:txBody>
      </p:sp>
    </p:spTree>
    <p:extLst>
      <p:ext uri="{BB962C8B-B14F-4D97-AF65-F5344CB8AC3E}">
        <p14:creationId xmlns:p14="http://schemas.microsoft.com/office/powerpoint/2010/main" xmlns="" val="2813264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accent2"/>
                </a:solidFill>
              </a:rPr>
              <a:t>New Training tab -  </a:t>
            </a:r>
          </a:p>
          <a:p>
            <a:endParaRPr lang="en-US" b="1" dirty="0" smtClean="0">
              <a:solidFill>
                <a:schemeClr val="accent2"/>
              </a:solidFill>
            </a:endParaRPr>
          </a:p>
          <a:p>
            <a:r>
              <a:rPr lang="en-US" b="1" dirty="0" smtClean="0">
                <a:solidFill>
                  <a:schemeClr val="accent2"/>
                </a:solidFill>
              </a:rPr>
              <a:t>JM Note: Web Address to follow on Slide # 22</a:t>
            </a:r>
            <a:endParaRPr lang="en-US" b="1" dirty="0">
              <a:solidFill>
                <a:schemeClr val="accent2"/>
              </a:solidFill>
            </a:endParaRPr>
          </a:p>
        </p:txBody>
      </p:sp>
      <p:sp>
        <p:nvSpPr>
          <p:cNvPr id="4" name="Slide Number Placeholder 3"/>
          <p:cNvSpPr>
            <a:spLocks noGrp="1"/>
          </p:cNvSpPr>
          <p:nvPr>
            <p:ph type="sldNum" sz="quarter" idx="10"/>
          </p:nvPr>
        </p:nvSpPr>
        <p:spPr/>
        <p:txBody>
          <a:bodyPr/>
          <a:lstStyle/>
          <a:p>
            <a:fld id="{84644F86-5C52-4452-8D3D-C9CB335322BF}" type="slidenum">
              <a:rPr lang="en-US" smtClean="0"/>
              <a:pPr/>
              <a:t>18</a:t>
            </a:fld>
            <a:endParaRPr lang="en-US" dirty="0"/>
          </a:p>
        </p:txBody>
      </p:sp>
    </p:spTree>
    <p:extLst>
      <p:ext uri="{BB962C8B-B14F-4D97-AF65-F5344CB8AC3E}">
        <p14:creationId xmlns:p14="http://schemas.microsoft.com/office/powerpoint/2010/main" xmlns="" val="4124030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212" eaLnBrk="0" hangingPunct="0">
              <a:defRPr sz="1700">
                <a:solidFill>
                  <a:schemeClr val="tx1"/>
                </a:solidFill>
                <a:latin typeface="Arial" charset="0"/>
              </a:defRPr>
            </a:lvl1pPr>
            <a:lvl2pPr marL="742709" indent="-285658" defTabSz="925212" eaLnBrk="0" hangingPunct="0">
              <a:defRPr sz="1700">
                <a:solidFill>
                  <a:schemeClr val="tx1"/>
                </a:solidFill>
                <a:latin typeface="Arial" charset="0"/>
              </a:defRPr>
            </a:lvl2pPr>
            <a:lvl3pPr marL="1142630" indent="-228525" defTabSz="925212" eaLnBrk="0" hangingPunct="0">
              <a:defRPr sz="1700">
                <a:solidFill>
                  <a:schemeClr val="tx1"/>
                </a:solidFill>
                <a:latin typeface="Arial" charset="0"/>
              </a:defRPr>
            </a:lvl3pPr>
            <a:lvl4pPr marL="1599682" indent="-228525" defTabSz="925212" eaLnBrk="0" hangingPunct="0">
              <a:defRPr sz="1700">
                <a:solidFill>
                  <a:schemeClr val="tx1"/>
                </a:solidFill>
                <a:latin typeface="Arial" charset="0"/>
              </a:defRPr>
            </a:lvl4pPr>
            <a:lvl5pPr marL="2056735" indent="-228525" defTabSz="925212" eaLnBrk="0" hangingPunct="0">
              <a:defRPr sz="1700">
                <a:solidFill>
                  <a:schemeClr val="tx1"/>
                </a:solidFill>
                <a:latin typeface="Arial" charset="0"/>
              </a:defRPr>
            </a:lvl5pPr>
            <a:lvl6pPr marL="2513786" indent="-228525" defTabSz="925212" eaLnBrk="0" fontAlgn="base" hangingPunct="0">
              <a:spcBef>
                <a:spcPct val="0"/>
              </a:spcBef>
              <a:spcAft>
                <a:spcPct val="0"/>
              </a:spcAft>
              <a:defRPr sz="1700">
                <a:solidFill>
                  <a:schemeClr val="tx1"/>
                </a:solidFill>
                <a:latin typeface="Arial" charset="0"/>
              </a:defRPr>
            </a:lvl6pPr>
            <a:lvl7pPr marL="2970838" indent="-228525" defTabSz="925212" eaLnBrk="0" fontAlgn="base" hangingPunct="0">
              <a:spcBef>
                <a:spcPct val="0"/>
              </a:spcBef>
              <a:spcAft>
                <a:spcPct val="0"/>
              </a:spcAft>
              <a:defRPr sz="1700">
                <a:solidFill>
                  <a:schemeClr val="tx1"/>
                </a:solidFill>
                <a:latin typeface="Arial" charset="0"/>
              </a:defRPr>
            </a:lvl7pPr>
            <a:lvl8pPr marL="3427892" indent="-228525" defTabSz="925212" eaLnBrk="0" fontAlgn="base" hangingPunct="0">
              <a:spcBef>
                <a:spcPct val="0"/>
              </a:spcBef>
              <a:spcAft>
                <a:spcPct val="0"/>
              </a:spcAft>
              <a:defRPr sz="1700">
                <a:solidFill>
                  <a:schemeClr val="tx1"/>
                </a:solidFill>
                <a:latin typeface="Arial" charset="0"/>
              </a:defRPr>
            </a:lvl8pPr>
            <a:lvl9pPr marL="3884943" indent="-228525" defTabSz="925212" eaLnBrk="0" fontAlgn="base" hangingPunct="0">
              <a:spcBef>
                <a:spcPct val="0"/>
              </a:spcBef>
              <a:spcAft>
                <a:spcPct val="0"/>
              </a:spcAft>
              <a:defRPr sz="1700">
                <a:solidFill>
                  <a:schemeClr val="tx1"/>
                </a:solidFill>
                <a:latin typeface="Arial" charset="0"/>
              </a:defRPr>
            </a:lvl9pPr>
          </a:lstStyle>
          <a:p>
            <a:pPr eaLnBrk="1" hangingPunct="1"/>
            <a:fld id="{CFBF9262-B538-42F7-896F-AF67228E1EA2}" type="slidenum">
              <a:rPr lang="en-US" sz="1200">
                <a:cs typeface="Arial" charset="0"/>
              </a:rPr>
              <a:pPr eaLnBrk="1" hangingPunct="1"/>
              <a:t>19</a:t>
            </a:fld>
            <a:endParaRPr lang="en-US" sz="1200" dirty="0">
              <a:cs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09" indent="-171409">
              <a:buFont typeface="Arial" pitchFamily="34" charset="0"/>
              <a:buChar cha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36" indent="-171436">
              <a:buFont typeface="Arial" pitchFamily="34" charset="0"/>
              <a:buChar char="•"/>
            </a:pPr>
            <a:endParaRPr lang="en-US" dirty="0"/>
          </a:p>
          <a:p>
            <a:pPr marL="171409" indent="-171409">
              <a:buFont typeface="Arial" pitchFamily="34" charset="0"/>
              <a:buChar char="•"/>
            </a:pPr>
            <a:endParaRPr lang="en-US" dirty="0"/>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6802" eaLnBrk="0" hangingPunct="0">
              <a:defRPr sz="1700">
                <a:solidFill>
                  <a:schemeClr val="tx1"/>
                </a:solidFill>
                <a:latin typeface="Arial" charset="0"/>
              </a:defRPr>
            </a:lvl1pPr>
            <a:lvl2pPr marL="742709" indent="-285658" defTabSz="926802" eaLnBrk="0" hangingPunct="0">
              <a:defRPr sz="1700">
                <a:solidFill>
                  <a:schemeClr val="tx1"/>
                </a:solidFill>
                <a:latin typeface="Arial" charset="0"/>
              </a:defRPr>
            </a:lvl2pPr>
            <a:lvl3pPr marL="1142630" indent="-228525" defTabSz="926802" eaLnBrk="0" hangingPunct="0">
              <a:defRPr sz="1700">
                <a:solidFill>
                  <a:schemeClr val="tx1"/>
                </a:solidFill>
                <a:latin typeface="Arial" charset="0"/>
              </a:defRPr>
            </a:lvl3pPr>
            <a:lvl4pPr marL="1599682" indent="-228525" defTabSz="926802" eaLnBrk="0" hangingPunct="0">
              <a:defRPr sz="1700">
                <a:solidFill>
                  <a:schemeClr val="tx1"/>
                </a:solidFill>
                <a:latin typeface="Arial" charset="0"/>
              </a:defRPr>
            </a:lvl4pPr>
            <a:lvl5pPr marL="2056735" indent="-228525" defTabSz="926802" eaLnBrk="0" hangingPunct="0">
              <a:defRPr sz="1700">
                <a:solidFill>
                  <a:schemeClr val="tx1"/>
                </a:solidFill>
                <a:latin typeface="Arial" charset="0"/>
              </a:defRPr>
            </a:lvl5pPr>
            <a:lvl6pPr marL="2513786" indent="-228525" defTabSz="926802" eaLnBrk="0" fontAlgn="base" hangingPunct="0">
              <a:spcBef>
                <a:spcPct val="0"/>
              </a:spcBef>
              <a:spcAft>
                <a:spcPct val="0"/>
              </a:spcAft>
              <a:defRPr sz="1700">
                <a:solidFill>
                  <a:schemeClr val="tx1"/>
                </a:solidFill>
                <a:latin typeface="Arial" charset="0"/>
              </a:defRPr>
            </a:lvl6pPr>
            <a:lvl7pPr marL="2970838" indent="-228525" defTabSz="926802" eaLnBrk="0" fontAlgn="base" hangingPunct="0">
              <a:spcBef>
                <a:spcPct val="0"/>
              </a:spcBef>
              <a:spcAft>
                <a:spcPct val="0"/>
              </a:spcAft>
              <a:defRPr sz="1700">
                <a:solidFill>
                  <a:schemeClr val="tx1"/>
                </a:solidFill>
                <a:latin typeface="Arial" charset="0"/>
              </a:defRPr>
            </a:lvl7pPr>
            <a:lvl8pPr marL="3427892" indent="-228525" defTabSz="926802" eaLnBrk="0" fontAlgn="base" hangingPunct="0">
              <a:spcBef>
                <a:spcPct val="0"/>
              </a:spcBef>
              <a:spcAft>
                <a:spcPct val="0"/>
              </a:spcAft>
              <a:defRPr sz="1700">
                <a:solidFill>
                  <a:schemeClr val="tx1"/>
                </a:solidFill>
                <a:latin typeface="Arial" charset="0"/>
              </a:defRPr>
            </a:lvl8pPr>
            <a:lvl9pPr marL="3884943" indent="-228525" defTabSz="926802" eaLnBrk="0" fontAlgn="base" hangingPunct="0">
              <a:spcBef>
                <a:spcPct val="0"/>
              </a:spcBef>
              <a:spcAft>
                <a:spcPct val="0"/>
              </a:spcAft>
              <a:defRPr sz="1700">
                <a:solidFill>
                  <a:schemeClr val="tx1"/>
                </a:solidFill>
                <a:latin typeface="Arial" charset="0"/>
              </a:defRPr>
            </a:lvl9pPr>
          </a:lstStyle>
          <a:p>
            <a:pPr eaLnBrk="1" hangingPunct="1"/>
            <a:fld id="{6C3C0149-B562-42AA-96C8-F7514540B215}" type="slidenum">
              <a:rPr lang="en-US" sz="1200">
                <a:cs typeface="Arial" charset="0"/>
              </a:rPr>
              <a:pPr eaLnBrk="1" hangingPunct="1"/>
              <a:t>20</a:t>
            </a:fld>
            <a:endParaRPr lang="en-US" sz="1200"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90CC223C-936F-4636-B62E-519AD27395AD}" type="slidenum">
              <a:rPr lang="en-US" smtClean="0"/>
              <a:pPr/>
              <a:t>21</a:t>
            </a:fld>
            <a:endParaRPr lang="en-US" dirty="0"/>
          </a:p>
        </p:txBody>
      </p:sp>
    </p:spTree>
    <p:extLst>
      <p:ext uri="{BB962C8B-B14F-4D97-AF65-F5344CB8AC3E}">
        <p14:creationId xmlns:p14="http://schemas.microsoft.com/office/powerpoint/2010/main" xmlns="" val="2376817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rtl="0" eaLnBrk="1" fontAlgn="ctr" latinLnBrk="0" hangingPunct="1"/>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0CC223C-936F-4636-B62E-519AD27395AD}" type="slidenum">
              <a:rPr lang="en-US" smtClean="0"/>
              <a:pPr/>
              <a:t>22</a:t>
            </a:fld>
            <a:endParaRPr lang="en-US" dirty="0"/>
          </a:p>
        </p:txBody>
      </p:sp>
    </p:spTree>
    <p:extLst>
      <p:ext uri="{BB962C8B-B14F-4D97-AF65-F5344CB8AC3E}">
        <p14:creationId xmlns:p14="http://schemas.microsoft.com/office/powerpoint/2010/main" xmlns="" val="2377040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44F86-5C52-4452-8D3D-C9CB335322BF}" type="slidenum">
              <a:rPr lang="en-US" smtClean="0"/>
              <a:pPr/>
              <a:t>23</a:t>
            </a:fld>
            <a:endParaRPr lang="en-US" dirty="0"/>
          </a:p>
        </p:txBody>
      </p:sp>
    </p:spTree>
    <p:extLst>
      <p:ext uri="{BB962C8B-B14F-4D97-AF65-F5344CB8AC3E}">
        <p14:creationId xmlns:p14="http://schemas.microsoft.com/office/powerpoint/2010/main" xmlns="" val="2673650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Acknowledge Dr.</a:t>
            </a:r>
            <a:r>
              <a:rPr lang="en-US" baseline="0" dirty="0" smtClean="0"/>
              <a:t> Janie Gittleman and Scott Schneider as co-chairs of the campaign effort within the NORA Construction Sector Council.</a:t>
            </a:r>
            <a:endParaRPr lang="en-US" dirty="0"/>
          </a:p>
        </p:txBody>
      </p:sp>
      <p:sp>
        <p:nvSpPr>
          <p:cNvPr id="4" name="Slide Number Placeholder 3"/>
          <p:cNvSpPr>
            <a:spLocks noGrp="1"/>
          </p:cNvSpPr>
          <p:nvPr>
            <p:ph type="sldNum" sz="quarter" idx="10"/>
          </p:nvPr>
        </p:nvSpPr>
        <p:spPr/>
        <p:txBody>
          <a:bodyPr/>
          <a:lstStyle/>
          <a:p>
            <a:fld id="{AFB8C08E-AACE-419E-A022-FA7D2283DAD6}" type="slidenum">
              <a:rPr lang="en-US" smtClean="0"/>
              <a:pPr/>
              <a:t>2</a:t>
            </a:fld>
            <a:endParaRPr lang="en-US" dirty="0"/>
          </a:p>
        </p:txBody>
      </p:sp>
    </p:spTree>
    <p:extLst>
      <p:ext uri="{BB962C8B-B14F-4D97-AF65-F5344CB8AC3E}">
        <p14:creationId xmlns:p14="http://schemas.microsoft.com/office/powerpoint/2010/main" xmlns="" val="3530733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is from BLS CFOI– these</a:t>
            </a:r>
            <a:r>
              <a:rPr lang="en-US" baseline="0" dirty="0" smtClean="0"/>
              <a:t> proportions are very stable over time so no particular year is indicated.</a:t>
            </a:r>
            <a:endParaRPr lang="en-US" dirty="0"/>
          </a:p>
        </p:txBody>
      </p:sp>
      <p:sp>
        <p:nvSpPr>
          <p:cNvPr id="4" name="Slide Number Placeholder 3"/>
          <p:cNvSpPr>
            <a:spLocks noGrp="1"/>
          </p:cNvSpPr>
          <p:nvPr>
            <p:ph type="sldNum" sz="quarter" idx="10"/>
          </p:nvPr>
        </p:nvSpPr>
        <p:spPr/>
        <p:txBody>
          <a:bodyPr/>
          <a:lstStyle/>
          <a:p>
            <a:fld id="{84644F86-5C52-4452-8D3D-C9CB335322BF}" type="slidenum">
              <a:rPr lang="en-US" smtClean="0"/>
              <a:pPr/>
              <a:t>4</a:t>
            </a:fld>
            <a:endParaRPr lang="en-US" dirty="0"/>
          </a:p>
        </p:txBody>
      </p:sp>
    </p:spTree>
    <p:extLst>
      <p:ext uri="{BB962C8B-B14F-4D97-AF65-F5344CB8AC3E}">
        <p14:creationId xmlns:p14="http://schemas.microsoft.com/office/powerpoint/2010/main" xmlns="" val="4008677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035050" y="1036638"/>
            <a:ext cx="4618038" cy="3463925"/>
          </a:xfrm>
          <a:ln/>
        </p:spPr>
      </p:sp>
      <p:sp>
        <p:nvSpPr>
          <p:cNvPr id="62467" name="Notes Placeholder 2"/>
          <p:cNvSpPr>
            <a:spLocks noGrp="1"/>
          </p:cNvSpPr>
          <p:nvPr>
            <p:ph type="body" idx="1"/>
          </p:nvPr>
        </p:nvSpPr>
        <p:spPr>
          <a:xfrm>
            <a:off x="732714" y="4927584"/>
            <a:ext cx="5266304" cy="415407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en-US" dirty="0"/>
              <a:t>Why we need a fall prevention campaign for construction. </a:t>
            </a:r>
          </a:p>
          <a:p>
            <a:pPr lvl="0" eaLnBrk="0" fontAlgn="base" hangingPunct="0"/>
            <a:r>
              <a:rPr lang="en-US" b="1" dirty="0"/>
              <a:t>FALLS ARE THE LEADING CAUSE OF DEATH IN CONSTRUCTION</a:t>
            </a:r>
            <a:r>
              <a:rPr lang="en-US" dirty="0"/>
              <a:t>.  In 2010, there were 255 fall fatalities and 10,000 injuries.  Falls have consistently accounted for about 1/3 of fatalities in construction</a:t>
            </a:r>
            <a:r>
              <a:rPr lang="en-US" b="1" dirty="0"/>
              <a:t> These injuries and deaths are preventable</a:t>
            </a:r>
            <a:r>
              <a:rPr lang="en-US" dirty="0"/>
              <a:t>.  </a:t>
            </a:r>
          </a:p>
          <a:p>
            <a:pPr eaLnBrk="1" hangingPunct="1">
              <a:buFontTx/>
              <a:buNone/>
            </a:pPr>
            <a:endParaRPr lang="en-US" dirty="0" smtClean="0"/>
          </a:p>
          <a:p>
            <a:pPr lvl="0" eaLnBrk="0" fontAlgn="base" hangingPunct="0"/>
            <a:r>
              <a:rPr lang="en-US" dirty="0"/>
              <a:t>The fall prevention campaign focuses on raising employee awareness of common fall hazards in construction with the message </a:t>
            </a:r>
            <a:r>
              <a:rPr lang="en-US" b="1" dirty="0"/>
              <a:t>Safety Pays - Falls Cost</a:t>
            </a:r>
            <a:r>
              <a:rPr lang="en-US" dirty="0"/>
              <a:t>, and how falls from roofs, ladders, scaffolds  (the three leading causes of fall fatalities in construction) can be prevented and lives can be saved through three simple </a:t>
            </a:r>
            <a:r>
              <a:rPr lang="en-US" dirty="0" smtClean="0"/>
              <a:t>steps for contractors: </a:t>
            </a:r>
            <a:r>
              <a:rPr lang="en-US" b="1" dirty="0"/>
              <a:t>Plan, Provide and Train</a:t>
            </a:r>
            <a:r>
              <a:rPr lang="en-US" dirty="0"/>
              <a:t>. </a:t>
            </a:r>
          </a:p>
          <a:p>
            <a:pPr lvl="0" eaLnBrk="0" fontAlgn="base" hangingPunct="0"/>
            <a:r>
              <a:rPr lang="en-US" b="1" u="sng" dirty="0"/>
              <a:t>PLAN</a:t>
            </a:r>
            <a:r>
              <a:rPr lang="en-US" b="1" dirty="0"/>
              <a:t> </a:t>
            </a:r>
            <a:r>
              <a:rPr lang="en-US" dirty="0"/>
              <a:t>ahead to get the job done safely.</a:t>
            </a:r>
          </a:p>
          <a:p>
            <a:pPr lvl="0" eaLnBrk="0" fontAlgn="base" hangingPunct="0"/>
            <a:r>
              <a:rPr lang="en-US" b="1" u="sng" dirty="0"/>
              <a:t>PROVIDE</a:t>
            </a:r>
            <a:r>
              <a:rPr lang="en-US" dirty="0"/>
              <a:t> the right equipment</a:t>
            </a:r>
          </a:p>
          <a:p>
            <a:pPr lvl="0" eaLnBrk="0" fontAlgn="base" hangingPunct="0"/>
            <a:r>
              <a:rPr lang="en-US" b="1" u="sng" dirty="0"/>
              <a:t>TRAIN</a:t>
            </a:r>
            <a:r>
              <a:rPr lang="en-US" dirty="0"/>
              <a:t> everyone to use the equipment safely</a:t>
            </a:r>
            <a:endParaRPr lang="en-US" sz="1600" dirty="0"/>
          </a:p>
          <a:p>
            <a:pPr eaLnBrk="0" fontAlgn="base" hangingPunct="0"/>
            <a:r>
              <a:rPr lang="en-US" sz="1600" dirty="0"/>
              <a:t> </a:t>
            </a:r>
          </a:p>
          <a:p>
            <a:pPr defTabSz="914323">
              <a:defRPr/>
            </a:pPr>
            <a:r>
              <a:rPr lang="en-US" dirty="0"/>
              <a:t>Note: </a:t>
            </a:r>
            <a:r>
              <a:rPr lang="en-US" b="1" dirty="0" smtClean="0"/>
              <a:t>Falls from roofs, ladders and scaffolds accounted for approximately 74% of all fall fatalities in 2010</a:t>
            </a:r>
          </a:p>
          <a:p>
            <a:endParaRPr lang="en-US" dirty="0"/>
          </a:p>
          <a:p>
            <a:pPr eaLnBrk="1" hangingPunct="1"/>
            <a:endParaRPr lang="en-US" dirty="0" smtClean="0"/>
          </a:p>
          <a:p>
            <a:pPr eaLnBrk="1" hangingPunct="1"/>
            <a:endParaRPr lang="en-US" dirty="0" smtClean="0"/>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2" eaLnBrk="0" hangingPunct="0">
              <a:defRPr sz="1600">
                <a:solidFill>
                  <a:schemeClr val="tx1"/>
                </a:solidFill>
                <a:latin typeface="Arial" charset="0"/>
              </a:defRPr>
            </a:lvl1pPr>
            <a:lvl2pPr marL="742887" indent="-285726" defTabSz="927022" eaLnBrk="0" hangingPunct="0">
              <a:defRPr sz="1600">
                <a:solidFill>
                  <a:schemeClr val="tx1"/>
                </a:solidFill>
                <a:latin typeface="Arial" charset="0"/>
              </a:defRPr>
            </a:lvl2pPr>
            <a:lvl3pPr marL="1142903" indent="-228581" defTabSz="927022" eaLnBrk="0" hangingPunct="0">
              <a:defRPr sz="1600">
                <a:solidFill>
                  <a:schemeClr val="tx1"/>
                </a:solidFill>
                <a:latin typeface="Arial" charset="0"/>
              </a:defRPr>
            </a:lvl3pPr>
            <a:lvl4pPr marL="1600064" indent="-228581" defTabSz="927022" eaLnBrk="0" hangingPunct="0">
              <a:defRPr sz="1600">
                <a:solidFill>
                  <a:schemeClr val="tx1"/>
                </a:solidFill>
                <a:latin typeface="Arial" charset="0"/>
              </a:defRPr>
            </a:lvl4pPr>
            <a:lvl5pPr marL="2057226" indent="-228581" defTabSz="927022" eaLnBrk="0" hangingPunct="0">
              <a:defRPr sz="1600">
                <a:solidFill>
                  <a:schemeClr val="tx1"/>
                </a:solidFill>
                <a:latin typeface="Arial" charset="0"/>
              </a:defRPr>
            </a:lvl5pPr>
            <a:lvl6pPr marL="2514387" indent="-228581" defTabSz="927022" eaLnBrk="0" fontAlgn="base" hangingPunct="0">
              <a:spcBef>
                <a:spcPct val="0"/>
              </a:spcBef>
              <a:spcAft>
                <a:spcPct val="0"/>
              </a:spcAft>
              <a:defRPr sz="1600">
                <a:solidFill>
                  <a:schemeClr val="tx1"/>
                </a:solidFill>
                <a:latin typeface="Arial" charset="0"/>
              </a:defRPr>
            </a:lvl6pPr>
            <a:lvl7pPr marL="2971548" indent="-228581" defTabSz="927022" eaLnBrk="0" fontAlgn="base" hangingPunct="0">
              <a:spcBef>
                <a:spcPct val="0"/>
              </a:spcBef>
              <a:spcAft>
                <a:spcPct val="0"/>
              </a:spcAft>
              <a:defRPr sz="1600">
                <a:solidFill>
                  <a:schemeClr val="tx1"/>
                </a:solidFill>
                <a:latin typeface="Arial" charset="0"/>
              </a:defRPr>
            </a:lvl7pPr>
            <a:lvl8pPr marL="3428710" indent="-228581" defTabSz="927022" eaLnBrk="0" fontAlgn="base" hangingPunct="0">
              <a:spcBef>
                <a:spcPct val="0"/>
              </a:spcBef>
              <a:spcAft>
                <a:spcPct val="0"/>
              </a:spcAft>
              <a:defRPr sz="1600">
                <a:solidFill>
                  <a:schemeClr val="tx1"/>
                </a:solidFill>
                <a:latin typeface="Arial" charset="0"/>
              </a:defRPr>
            </a:lvl8pPr>
            <a:lvl9pPr marL="3885871" indent="-228581" defTabSz="927022" eaLnBrk="0" fontAlgn="base" hangingPunct="0">
              <a:spcBef>
                <a:spcPct val="0"/>
              </a:spcBef>
              <a:spcAft>
                <a:spcPct val="0"/>
              </a:spcAft>
              <a:defRPr sz="1600">
                <a:solidFill>
                  <a:schemeClr val="tx1"/>
                </a:solidFill>
                <a:latin typeface="Arial" charset="0"/>
              </a:defRPr>
            </a:lvl9pPr>
          </a:lstStyle>
          <a:p>
            <a:pPr eaLnBrk="1" hangingPunct="1"/>
            <a:fld id="{260730F5-E94E-4CB4-B519-5417506638C0}" type="slidenum">
              <a:rPr lang="en-US" sz="1200">
                <a:cs typeface="Arial" charset="0"/>
              </a:rPr>
              <a:pPr eaLnBrk="1" hangingPunct="1"/>
              <a:t>5</a:t>
            </a:fld>
            <a:endParaRPr lang="en-US" sz="1200"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ln/>
        </p:spPr>
        <p:txBody>
          <a:bodyPr/>
          <a:lstStyle/>
          <a:p>
            <a:pPr eaLnBrk="1" hangingPunct="1">
              <a:defRPr/>
            </a:pPr>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CPWR—The</a:t>
            </a:r>
            <a:r>
              <a:rPr lang="en-US" baseline="0" dirty="0" smtClean="0"/>
              <a:t> Center for Construction Safety and Health, Pete Stafford is the executive director.</a:t>
            </a:r>
            <a:endParaRPr lang="en-US" dirty="0" smtClean="0"/>
          </a:p>
          <a:p>
            <a:endParaRPr lang="en-US" dirty="0" smtClean="0"/>
          </a:p>
          <a:p>
            <a:r>
              <a:rPr lang="en-US" dirty="0" smtClean="0"/>
              <a:t>Posters</a:t>
            </a:r>
            <a:r>
              <a:rPr lang="en-US" baseline="0" dirty="0" smtClean="0"/>
              <a:t> can be ordered for </a:t>
            </a:r>
            <a:r>
              <a:rPr lang="en-US" sz="1400" b="1" baseline="0" dirty="0" smtClean="0"/>
              <a:t>free</a:t>
            </a:r>
            <a:r>
              <a:rPr lang="en-US" baseline="0" dirty="0" smtClean="0"/>
              <a:t> through the OSHA website.</a:t>
            </a:r>
            <a:endParaRPr lang="en-US" dirty="0" smtClean="0"/>
          </a:p>
        </p:txBody>
      </p:sp>
      <p:sp>
        <p:nvSpPr>
          <p:cNvPr id="4" name="Slide Number Placeholder 3"/>
          <p:cNvSpPr>
            <a:spLocks noGrp="1"/>
          </p:cNvSpPr>
          <p:nvPr>
            <p:ph type="sldNum" sz="quarter" idx="10"/>
          </p:nvPr>
        </p:nvSpPr>
        <p:spPr/>
        <p:txBody>
          <a:bodyPr/>
          <a:lstStyle/>
          <a:p>
            <a:fld id="{84644F86-5C52-4452-8D3D-C9CB335322B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xmlns="" val="2841149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construction deaths, not just from</a:t>
            </a:r>
            <a:r>
              <a:rPr lang="en-US" baseline="0" dirty="0" smtClean="0"/>
              <a:t> falls.</a:t>
            </a:r>
            <a:endParaRPr lang="en-US" dirty="0"/>
          </a:p>
        </p:txBody>
      </p:sp>
      <p:sp>
        <p:nvSpPr>
          <p:cNvPr id="4" name="Slide Number Placeholder 3"/>
          <p:cNvSpPr>
            <a:spLocks noGrp="1"/>
          </p:cNvSpPr>
          <p:nvPr>
            <p:ph type="sldNum" sz="quarter" idx="10"/>
          </p:nvPr>
        </p:nvSpPr>
        <p:spPr/>
        <p:txBody>
          <a:bodyPr/>
          <a:lstStyle/>
          <a:p>
            <a:fld id="{AFB8C08E-AACE-419E-A022-FA7D2283DAD6}" type="slidenum">
              <a:rPr lang="en-US" smtClean="0"/>
              <a:pPr/>
              <a:t>10</a:t>
            </a:fld>
            <a:endParaRPr lang="en-US" dirty="0"/>
          </a:p>
        </p:txBody>
      </p:sp>
    </p:spTree>
    <p:extLst>
      <p:ext uri="{BB962C8B-B14F-4D97-AF65-F5344CB8AC3E}">
        <p14:creationId xmlns:p14="http://schemas.microsoft.com/office/powerpoint/2010/main" xmlns="" val="1429816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6879" eaLnBrk="0" hangingPunct="0">
              <a:defRPr sz="1700">
                <a:solidFill>
                  <a:schemeClr val="tx1"/>
                </a:solidFill>
                <a:latin typeface="Arial" charset="0"/>
              </a:defRPr>
            </a:lvl1pPr>
            <a:lvl2pPr marL="742772" indent="-285681" defTabSz="926879" eaLnBrk="0" hangingPunct="0">
              <a:defRPr sz="1700">
                <a:solidFill>
                  <a:schemeClr val="tx1"/>
                </a:solidFill>
                <a:latin typeface="Arial" charset="0"/>
              </a:defRPr>
            </a:lvl2pPr>
            <a:lvl3pPr marL="1142727" indent="-228545" defTabSz="926879" eaLnBrk="0" hangingPunct="0">
              <a:defRPr sz="1700">
                <a:solidFill>
                  <a:schemeClr val="tx1"/>
                </a:solidFill>
                <a:latin typeface="Arial" charset="0"/>
              </a:defRPr>
            </a:lvl3pPr>
            <a:lvl4pPr marL="1599818" indent="-228545" defTabSz="926879" eaLnBrk="0" hangingPunct="0">
              <a:defRPr sz="1700">
                <a:solidFill>
                  <a:schemeClr val="tx1"/>
                </a:solidFill>
                <a:latin typeface="Arial" charset="0"/>
              </a:defRPr>
            </a:lvl4pPr>
            <a:lvl5pPr marL="2056909" indent="-228545" defTabSz="926879" eaLnBrk="0" hangingPunct="0">
              <a:defRPr sz="1700">
                <a:solidFill>
                  <a:schemeClr val="tx1"/>
                </a:solidFill>
                <a:latin typeface="Arial" charset="0"/>
              </a:defRPr>
            </a:lvl5pPr>
            <a:lvl6pPr marL="2514000" indent="-228545" defTabSz="926879" eaLnBrk="0" fontAlgn="base" hangingPunct="0">
              <a:spcBef>
                <a:spcPct val="0"/>
              </a:spcBef>
              <a:spcAft>
                <a:spcPct val="0"/>
              </a:spcAft>
              <a:defRPr sz="1700">
                <a:solidFill>
                  <a:schemeClr val="tx1"/>
                </a:solidFill>
                <a:latin typeface="Arial" charset="0"/>
              </a:defRPr>
            </a:lvl6pPr>
            <a:lvl7pPr marL="2971090" indent="-228545" defTabSz="926879" eaLnBrk="0" fontAlgn="base" hangingPunct="0">
              <a:spcBef>
                <a:spcPct val="0"/>
              </a:spcBef>
              <a:spcAft>
                <a:spcPct val="0"/>
              </a:spcAft>
              <a:defRPr sz="1700">
                <a:solidFill>
                  <a:schemeClr val="tx1"/>
                </a:solidFill>
                <a:latin typeface="Arial" charset="0"/>
              </a:defRPr>
            </a:lvl7pPr>
            <a:lvl8pPr marL="3428181" indent="-228545" defTabSz="926879" eaLnBrk="0" fontAlgn="base" hangingPunct="0">
              <a:spcBef>
                <a:spcPct val="0"/>
              </a:spcBef>
              <a:spcAft>
                <a:spcPct val="0"/>
              </a:spcAft>
              <a:defRPr sz="1700">
                <a:solidFill>
                  <a:schemeClr val="tx1"/>
                </a:solidFill>
                <a:latin typeface="Arial" charset="0"/>
              </a:defRPr>
            </a:lvl8pPr>
            <a:lvl9pPr marL="3885271" indent="-228545" defTabSz="926879" eaLnBrk="0" fontAlgn="base" hangingPunct="0">
              <a:spcBef>
                <a:spcPct val="0"/>
              </a:spcBef>
              <a:spcAft>
                <a:spcPct val="0"/>
              </a:spcAft>
              <a:defRPr sz="1700">
                <a:solidFill>
                  <a:schemeClr val="tx1"/>
                </a:solidFill>
                <a:latin typeface="Arial" charset="0"/>
              </a:defRPr>
            </a:lvl9pPr>
          </a:lstStyle>
          <a:p>
            <a:pPr eaLnBrk="1" hangingPunct="1"/>
            <a:fld id="{FEFBF8D6-4858-46FA-9AF9-83025835CC95}" type="slidenum">
              <a:rPr lang="en-US" sz="1200">
                <a:cs typeface="Arial" charset="0"/>
              </a:rPr>
              <a:pPr eaLnBrk="1" hangingPunct="1"/>
              <a:t>12</a:t>
            </a:fld>
            <a:endParaRPr lang="en-US" sz="1200" dirty="0">
              <a:cs typeface="Arial" charset="0"/>
            </a:endParaRPr>
          </a:p>
        </p:txBody>
      </p:sp>
      <p:sp>
        <p:nvSpPr>
          <p:cNvPr id="36867" name="Rectangle 7"/>
          <p:cNvSpPr txBox="1">
            <a:spLocks noGrp="1" noChangeArrowheads="1"/>
          </p:cNvSpPr>
          <p:nvPr/>
        </p:nvSpPr>
        <p:spPr bwMode="auto">
          <a:xfrm>
            <a:off x="3935413" y="8772526"/>
            <a:ext cx="3013076"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79" tIns="46442" rIns="92879" bIns="46442" anchor="b"/>
          <a:lstStyle>
            <a:lvl1pPr defTabSz="936625" eaLnBrk="0" hangingPunct="0">
              <a:defRPr sz="1600">
                <a:solidFill>
                  <a:schemeClr val="tx1"/>
                </a:solidFill>
                <a:latin typeface="Arial" charset="0"/>
              </a:defRPr>
            </a:lvl1pPr>
            <a:lvl2pPr marL="742950" indent="-285750" defTabSz="936625" eaLnBrk="0" hangingPunct="0">
              <a:defRPr sz="1600">
                <a:solidFill>
                  <a:schemeClr val="tx1"/>
                </a:solidFill>
                <a:latin typeface="Arial" charset="0"/>
              </a:defRPr>
            </a:lvl2pPr>
            <a:lvl3pPr marL="1143000" indent="-228600" defTabSz="936625" eaLnBrk="0" hangingPunct="0">
              <a:defRPr sz="1600">
                <a:solidFill>
                  <a:schemeClr val="tx1"/>
                </a:solidFill>
                <a:latin typeface="Arial" charset="0"/>
              </a:defRPr>
            </a:lvl3pPr>
            <a:lvl4pPr marL="1600200" indent="-228600" defTabSz="936625" eaLnBrk="0" hangingPunct="0">
              <a:defRPr sz="1600">
                <a:solidFill>
                  <a:schemeClr val="tx1"/>
                </a:solidFill>
                <a:latin typeface="Arial" charset="0"/>
              </a:defRPr>
            </a:lvl4pPr>
            <a:lvl5pPr marL="2057400" indent="-228600" defTabSz="936625" eaLnBrk="0" hangingPunct="0">
              <a:defRPr sz="1600">
                <a:solidFill>
                  <a:schemeClr val="tx1"/>
                </a:solidFill>
                <a:latin typeface="Arial" charset="0"/>
              </a:defRPr>
            </a:lvl5pPr>
            <a:lvl6pPr marL="2514600" indent="-228600" defTabSz="936625" eaLnBrk="0" fontAlgn="base" hangingPunct="0">
              <a:spcBef>
                <a:spcPct val="0"/>
              </a:spcBef>
              <a:spcAft>
                <a:spcPct val="0"/>
              </a:spcAft>
              <a:defRPr sz="1600">
                <a:solidFill>
                  <a:schemeClr val="tx1"/>
                </a:solidFill>
                <a:latin typeface="Arial" charset="0"/>
              </a:defRPr>
            </a:lvl6pPr>
            <a:lvl7pPr marL="2971800" indent="-228600" defTabSz="936625" eaLnBrk="0" fontAlgn="base" hangingPunct="0">
              <a:spcBef>
                <a:spcPct val="0"/>
              </a:spcBef>
              <a:spcAft>
                <a:spcPct val="0"/>
              </a:spcAft>
              <a:defRPr sz="1600">
                <a:solidFill>
                  <a:schemeClr val="tx1"/>
                </a:solidFill>
                <a:latin typeface="Arial" charset="0"/>
              </a:defRPr>
            </a:lvl7pPr>
            <a:lvl8pPr marL="3429000" indent="-228600" defTabSz="936625" eaLnBrk="0" fontAlgn="base" hangingPunct="0">
              <a:spcBef>
                <a:spcPct val="0"/>
              </a:spcBef>
              <a:spcAft>
                <a:spcPct val="0"/>
              </a:spcAft>
              <a:defRPr sz="1600">
                <a:solidFill>
                  <a:schemeClr val="tx1"/>
                </a:solidFill>
                <a:latin typeface="Arial" charset="0"/>
              </a:defRPr>
            </a:lvl8pPr>
            <a:lvl9pPr marL="3886200" indent="-228600" defTabSz="936625" eaLnBrk="0" fontAlgn="base" hangingPunct="0">
              <a:spcBef>
                <a:spcPct val="0"/>
              </a:spcBef>
              <a:spcAft>
                <a:spcPct val="0"/>
              </a:spcAft>
              <a:defRPr sz="1600">
                <a:solidFill>
                  <a:schemeClr val="tx1"/>
                </a:solidFill>
                <a:latin typeface="Arial" charset="0"/>
              </a:defRPr>
            </a:lvl9pPr>
          </a:lstStyle>
          <a:p>
            <a:pPr algn="r"/>
            <a:fld id="{34DA8BF9-4920-415F-92E7-A5DFB6AA1A39}" type="slidenum">
              <a:rPr lang="en-US" sz="1200">
                <a:ea typeface="ＭＳ Ｐゴシック" charset="-128"/>
                <a:cs typeface="Arial" charset="0"/>
              </a:rPr>
              <a:pPr algn="r"/>
              <a:t>12</a:t>
            </a:fld>
            <a:endParaRPr lang="en-US" sz="1200" dirty="0">
              <a:ea typeface="ＭＳ Ｐゴシック" charset="-128"/>
              <a:cs typeface="Arial" charset="0"/>
            </a:endParaRPr>
          </a:p>
        </p:txBody>
      </p:sp>
      <p:sp>
        <p:nvSpPr>
          <p:cNvPr id="36868" name="Rectangle 2"/>
          <p:cNvSpPr>
            <a:spLocks noGrp="1" noRot="1" noChangeAspect="1" noChangeArrowheads="1" noTextEdit="1"/>
          </p:cNvSpPr>
          <p:nvPr>
            <p:ph type="sldImg"/>
          </p:nvPr>
        </p:nvSpPr>
        <p:spPr>
          <a:xfrm>
            <a:off x="1774825" y="874713"/>
            <a:ext cx="4106863" cy="3079750"/>
          </a:xfrm>
          <a:ln/>
        </p:spPr>
      </p:sp>
      <p:sp>
        <p:nvSpPr>
          <p:cNvPr id="36869" name="Rectangle 6"/>
          <p:cNvSpPr>
            <a:spLocks noGrp="1" noChangeArrowheads="1"/>
          </p:cNvSpPr>
          <p:nvPr>
            <p:ph type="body" idx="1"/>
          </p:nvPr>
        </p:nvSpPr>
        <p:spPr>
          <a:xfrm>
            <a:off x="889002" y="4133851"/>
            <a:ext cx="5459412" cy="464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79" tIns="46442" rIns="92879" bIns="46442"/>
          <a:lstStyle/>
          <a:p>
            <a:pPr marL="223784" indent="-223784">
              <a:spcBef>
                <a:spcPct val="0"/>
              </a:spcBef>
              <a:spcAft>
                <a:spcPct val="100000"/>
              </a:spcAft>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dirty="0" smtClean="0"/>
          </a:p>
        </p:txBody>
      </p:sp>
      <p:sp>
        <p:nvSpPr>
          <p:cNvPr id="62468" name="Slide Number Placeholder 3"/>
          <p:cNvSpPr>
            <a:spLocks noGrp="1"/>
          </p:cNvSpPr>
          <p:nvPr>
            <p:ph type="sldNum" sz="quarter" idx="5"/>
          </p:nvPr>
        </p:nvSpPr>
        <p:spPr>
          <a:noFill/>
        </p:spPr>
        <p:txBody>
          <a:bodyPr/>
          <a:lstStyle>
            <a:lvl1pPr defTabSz="928609" eaLnBrk="0" hangingPunct="0">
              <a:defRPr sz="1600">
                <a:solidFill>
                  <a:schemeClr val="tx1"/>
                </a:solidFill>
                <a:latin typeface="Arial" charset="0"/>
              </a:defRPr>
            </a:lvl1pPr>
            <a:lvl2pPr marL="742887" indent="-285726" defTabSz="928609" eaLnBrk="0" hangingPunct="0">
              <a:defRPr sz="1600">
                <a:solidFill>
                  <a:schemeClr val="tx1"/>
                </a:solidFill>
                <a:latin typeface="Arial" charset="0"/>
              </a:defRPr>
            </a:lvl2pPr>
            <a:lvl3pPr marL="1142903" indent="-228581" defTabSz="928609" eaLnBrk="0" hangingPunct="0">
              <a:defRPr sz="1600">
                <a:solidFill>
                  <a:schemeClr val="tx1"/>
                </a:solidFill>
                <a:latin typeface="Arial" charset="0"/>
              </a:defRPr>
            </a:lvl3pPr>
            <a:lvl4pPr marL="1600064" indent="-228581" defTabSz="928609" eaLnBrk="0" hangingPunct="0">
              <a:defRPr sz="1600">
                <a:solidFill>
                  <a:schemeClr val="tx1"/>
                </a:solidFill>
                <a:latin typeface="Arial" charset="0"/>
              </a:defRPr>
            </a:lvl4pPr>
            <a:lvl5pPr marL="2057226" indent="-228581" defTabSz="928609" eaLnBrk="0" hangingPunct="0">
              <a:defRPr sz="1600">
                <a:solidFill>
                  <a:schemeClr val="tx1"/>
                </a:solidFill>
                <a:latin typeface="Arial" charset="0"/>
              </a:defRPr>
            </a:lvl5pPr>
            <a:lvl6pPr marL="2514387" indent="-228581" defTabSz="928609" eaLnBrk="0" fontAlgn="base" hangingPunct="0">
              <a:spcBef>
                <a:spcPct val="0"/>
              </a:spcBef>
              <a:spcAft>
                <a:spcPct val="0"/>
              </a:spcAft>
              <a:defRPr sz="1600">
                <a:solidFill>
                  <a:schemeClr val="tx1"/>
                </a:solidFill>
                <a:latin typeface="Arial" charset="0"/>
              </a:defRPr>
            </a:lvl6pPr>
            <a:lvl7pPr marL="2971548" indent="-228581" defTabSz="928609" eaLnBrk="0" fontAlgn="base" hangingPunct="0">
              <a:spcBef>
                <a:spcPct val="0"/>
              </a:spcBef>
              <a:spcAft>
                <a:spcPct val="0"/>
              </a:spcAft>
              <a:defRPr sz="1600">
                <a:solidFill>
                  <a:schemeClr val="tx1"/>
                </a:solidFill>
                <a:latin typeface="Arial" charset="0"/>
              </a:defRPr>
            </a:lvl7pPr>
            <a:lvl8pPr marL="3428710" indent="-228581" defTabSz="928609" eaLnBrk="0" fontAlgn="base" hangingPunct="0">
              <a:spcBef>
                <a:spcPct val="0"/>
              </a:spcBef>
              <a:spcAft>
                <a:spcPct val="0"/>
              </a:spcAft>
              <a:defRPr sz="1600">
                <a:solidFill>
                  <a:schemeClr val="tx1"/>
                </a:solidFill>
                <a:latin typeface="Arial" charset="0"/>
              </a:defRPr>
            </a:lvl8pPr>
            <a:lvl9pPr marL="3885871" indent="-228581" defTabSz="928609" eaLnBrk="0" fontAlgn="base" hangingPunct="0">
              <a:spcBef>
                <a:spcPct val="0"/>
              </a:spcBef>
              <a:spcAft>
                <a:spcPct val="0"/>
              </a:spcAft>
              <a:defRPr sz="1600">
                <a:solidFill>
                  <a:schemeClr val="tx1"/>
                </a:solidFill>
                <a:latin typeface="Arial" charset="0"/>
              </a:defRPr>
            </a:lvl9pPr>
          </a:lstStyle>
          <a:p>
            <a:pPr eaLnBrk="1" hangingPunct="1"/>
            <a:fld id="{05E7D0AF-56DF-4601-918C-D40890CC0841}" type="slidenum">
              <a:rPr lang="en-US" sz="1200"/>
              <a:pPr eaLnBrk="1" hangingPunct="1"/>
              <a:t>13</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90" name="Picture 30" descr="blueBackground03"/>
          <p:cNvPicPr>
            <a:picLocks noChangeAspect="1" noChangeArrowheads="1"/>
          </p:cNvPicPr>
          <p:nvPr userDrawn="1"/>
        </p:nvPicPr>
        <p:blipFill>
          <a:blip r:embed="rId2" cstate="print"/>
          <a:srcRect/>
          <a:stretch>
            <a:fillRect/>
          </a:stretch>
        </p:blipFill>
        <p:spPr bwMode="auto">
          <a:xfrm>
            <a:off x="6350" y="6350"/>
            <a:ext cx="9131300" cy="6845300"/>
          </a:xfrm>
          <a:prstGeom prst="rect">
            <a:avLst/>
          </a:prstGeom>
          <a:noFill/>
        </p:spPr>
      </p:pic>
      <p:sp>
        <p:nvSpPr>
          <p:cNvPr id="40983" name="Rectangle 23"/>
          <p:cNvSpPr>
            <a:spLocks noGrp="1" noChangeArrowheads="1"/>
          </p:cNvSpPr>
          <p:nvPr>
            <p:ph type="ctrTitle" sz="quarter"/>
          </p:nvPr>
        </p:nvSpPr>
        <p:spPr bwMode="auto">
          <a:xfrm>
            <a:off x="685800" y="1493838"/>
            <a:ext cx="7772400" cy="1470025"/>
          </a:xfrm>
          <a:prstGeom prst="rect">
            <a:avLst/>
          </a:prstGeom>
          <a:noFill/>
          <a:ln>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lvl1pPr>
              <a:defRPr sz="3600"/>
            </a:lvl1pPr>
          </a:lstStyle>
          <a:p>
            <a:r>
              <a:rPr lang="en-US"/>
              <a:t>Click to edit Master title style</a:t>
            </a:r>
          </a:p>
        </p:txBody>
      </p:sp>
      <p:sp>
        <p:nvSpPr>
          <p:cNvPr id="40986" name="Rectangle 26"/>
          <p:cNvSpPr>
            <a:spLocks noGrp="1" noChangeArrowheads="1"/>
          </p:cNvSpPr>
          <p:nvPr>
            <p:ph type="subTitle" sz="quarter" idx="1"/>
          </p:nvPr>
        </p:nvSpPr>
        <p:spPr>
          <a:xfrm>
            <a:off x="1371600" y="3222625"/>
            <a:ext cx="6400800" cy="617538"/>
          </a:xfrm>
        </p:spPr>
        <p:txBody>
          <a:bodyPr lIns="91440" tIns="45720" rIns="91440" bIns="45720"/>
          <a:lstStyle>
            <a:lvl1pPr marL="0" indent="0" algn="ctr">
              <a:defRPr sz="2400"/>
            </a:lvl1pPr>
          </a:lstStyle>
          <a:p>
            <a:r>
              <a:rPr lang="en-US"/>
              <a:t>Author name</a:t>
            </a: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274638"/>
            <a:ext cx="2066925" cy="56038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48375" cy="5603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1CF5F2F-161C-4281-8328-6DBBA822FB1F}" type="datetime1">
              <a:rPr lang="en-US"/>
              <a:pPr/>
              <a:t>8/24/2012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C9985FA-A23F-4CA6-827D-BFF19E3A9D81}"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A9512D7-0730-4B03-B064-B7CE9A032636}" type="datetime1">
              <a:rPr lang="en-US"/>
              <a:pPr/>
              <a:t>8/24/2012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E2517F0-71BA-43F8-97EB-DE2A7BA4013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4850017-08D7-44AA-80E2-AB97304C1339}" type="datetime1">
              <a:rPr lang="en-US"/>
              <a:pPr/>
              <a:t>8/24/2012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B927765-AB03-4DE6-9B68-24DD77E7BB1A}"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49034A0-5D09-4F06-B622-503D53B23220}" type="datetime1">
              <a:rPr lang="en-US"/>
              <a:pPr/>
              <a:t>8/24/2012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04B6401-CA72-4508-9E35-43581DCBBE3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2D56F6C-62F0-432E-BCD9-D9418CA156BB}" type="datetime1">
              <a:rPr lang="en-US"/>
              <a:pPr/>
              <a:t>8/24/2012</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419FE25-593D-419B-A086-E1E1B6FB53D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2EDBBDE-568F-4232-9228-2AE912F27027}" type="datetime1">
              <a:rPr lang="en-US"/>
              <a:pPr/>
              <a:t>8/24/2012</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E6C6ED54-91B7-4F8E-89F7-583EC1CE9577}"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2B72E04-B43A-48E5-B57A-3D9AE4F6AFFA}" type="datetime1">
              <a:rPr lang="en-US"/>
              <a:pPr/>
              <a:t>8/24/2012</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0FD63756-2D70-4636-B6A9-2B184CEC932B}"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C2208E7-41D6-4D55-A7F9-9228591D28B5}" type="datetime1">
              <a:rPr lang="en-US"/>
              <a:pPr/>
              <a:t>8/24/2012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1293E72-CBD7-4FE5-BA79-DA5B9D47D3B1}"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B6D9ECD-17E3-40DE-99B3-CD98B35D5753}" type="datetime1">
              <a:rPr lang="en-US"/>
              <a:pPr/>
              <a:t>8/24/2012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7DC08E8-F8BD-4264-9B5D-76582487AC57}"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140C384-5192-4C82-9EDF-E153339E285F}" type="datetime1">
              <a:rPr lang="en-US"/>
              <a:pPr/>
              <a:t>8/24/2012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8B0B27-4EFD-411C-AF33-65C87F6B42D4}"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DB12885-186B-4129-AE88-6A7E0EB7D167}" type="datetime1">
              <a:rPr lang="en-US"/>
              <a:pPr/>
              <a:t>8/24/2012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F8B3AD7-9DA2-42DB-B697-5A13F4B97413}"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F4ECEA-7A15-4B61-AF51-AF3A50D53C75}" type="datetimeFigureOut">
              <a:rPr lang="en-US">
                <a:solidFill>
                  <a:prstClr val="black">
                    <a:tint val="75000"/>
                  </a:prstClr>
                </a:solidFill>
              </a:rPr>
              <a:pPr>
                <a:defRPr/>
              </a:pPr>
              <a:t>8/24/2012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A12F2C-4ADA-4A17-8692-9C343162268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814935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74B20F-5A99-41D5-A791-89179E17F7D1}" type="datetimeFigureOut">
              <a:rPr lang="en-US">
                <a:solidFill>
                  <a:prstClr val="black">
                    <a:tint val="75000"/>
                  </a:prstClr>
                </a:solidFill>
              </a:rPr>
              <a:pPr>
                <a:defRPr/>
              </a:pPr>
              <a:t>8/24/2012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91F68E-A1A1-4110-9A9B-0A9D9060512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730892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EB9C35-1453-47D1-BF5B-0C00FE71A553}" type="datetimeFigureOut">
              <a:rPr lang="en-US">
                <a:solidFill>
                  <a:prstClr val="black">
                    <a:tint val="75000"/>
                  </a:prstClr>
                </a:solidFill>
              </a:rPr>
              <a:pPr>
                <a:defRPr/>
              </a:pPr>
              <a:t>8/24/2012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8D5677-92F0-42B8-AF06-73C05133B6C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530865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A02D32-6EDC-4E36-A071-6CF7C773C25D}" type="datetimeFigureOut">
              <a:rPr lang="en-US">
                <a:solidFill>
                  <a:prstClr val="black">
                    <a:tint val="75000"/>
                  </a:prstClr>
                </a:solidFill>
              </a:rPr>
              <a:pPr>
                <a:defRPr/>
              </a:pPr>
              <a:t>8/24/2012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21CDC8D-1388-491A-96E9-01FFB2004F2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279277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D6F1524-B901-49F0-BD07-B1998C78A1FF}" type="datetimeFigureOut">
              <a:rPr lang="en-US">
                <a:solidFill>
                  <a:prstClr val="black">
                    <a:tint val="75000"/>
                  </a:prstClr>
                </a:solidFill>
              </a:rPr>
              <a:pPr>
                <a:defRPr/>
              </a:pPr>
              <a:t>8/24/2012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B822C90-47AB-415C-91BF-0BDDCB09AA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27859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06CA55A-4B0D-4B48-8556-F2120163420D}" type="datetimeFigureOut">
              <a:rPr lang="en-US">
                <a:solidFill>
                  <a:prstClr val="black">
                    <a:tint val="75000"/>
                  </a:prstClr>
                </a:solidFill>
              </a:rPr>
              <a:pPr>
                <a:defRPr/>
              </a:pPr>
              <a:t>8/24/2012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6FD6A2-D1BF-4EE2-A3EE-3CA26B63B72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838555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B4C2EF-6025-414B-8238-614D47E53EDD}" type="datetimeFigureOut">
              <a:rPr lang="en-US">
                <a:solidFill>
                  <a:prstClr val="black">
                    <a:tint val="75000"/>
                  </a:prstClr>
                </a:solidFill>
              </a:rPr>
              <a:pPr>
                <a:defRPr/>
              </a:pPr>
              <a:t>8/24/2012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8B9267A-CCDB-4869-8A6A-61DB2E00A75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49790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7DB186-A037-4F8B-8905-6CF5F0A39024}" type="datetimeFigureOut">
              <a:rPr lang="en-US">
                <a:solidFill>
                  <a:prstClr val="black">
                    <a:tint val="75000"/>
                  </a:prstClr>
                </a:solidFill>
              </a:rPr>
              <a:pPr>
                <a:defRPr/>
              </a:pPr>
              <a:t>8/24/2012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C26A3A-914A-4445-B059-37118BCD411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172088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F2808F-D7D1-4529-8ABD-E901C8ECA43B}" type="datetimeFigureOut">
              <a:rPr lang="en-US">
                <a:solidFill>
                  <a:prstClr val="black">
                    <a:tint val="75000"/>
                  </a:prstClr>
                </a:solidFill>
              </a:rPr>
              <a:pPr>
                <a:defRPr/>
              </a:pPr>
              <a:t>8/24/2012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837E73-E706-4617-8221-9CC6B891F4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572117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5EDA11-3595-4901-B54A-397E96958AF8}" type="datetimeFigureOut">
              <a:rPr lang="en-US">
                <a:solidFill>
                  <a:prstClr val="black">
                    <a:tint val="75000"/>
                  </a:prstClr>
                </a:solidFill>
              </a:rPr>
              <a:pPr>
                <a:defRPr/>
              </a:pPr>
              <a:t>8/24/2012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B41635-873E-4855-B168-A9568C6B53E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67537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976836-18E7-46FB-B757-C0EC8138F260}" type="datetimeFigureOut">
              <a:rPr lang="en-US">
                <a:solidFill>
                  <a:prstClr val="black">
                    <a:tint val="75000"/>
                  </a:prstClr>
                </a:solidFill>
              </a:rPr>
              <a:pPr>
                <a:defRPr/>
              </a:pPr>
              <a:t>8/24/2012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2A860B-338D-4D91-8A14-5547A80C38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43053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31863" y="1763713"/>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3788" y="1763713"/>
            <a:ext cx="38211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63" name="Picture 39" descr="blueBackground03"/>
          <p:cNvPicPr>
            <a:picLocks noChangeAspect="1" noChangeArrowheads="1"/>
          </p:cNvPicPr>
          <p:nvPr/>
        </p:nvPicPr>
        <p:blipFill>
          <a:blip r:embed="rId13" cstate="print"/>
          <a:srcRect/>
          <a:stretch>
            <a:fillRect/>
          </a:stretch>
        </p:blipFill>
        <p:spPr bwMode="auto">
          <a:xfrm>
            <a:off x="6350" y="6350"/>
            <a:ext cx="9131300" cy="6845300"/>
          </a:xfrm>
          <a:prstGeom prst="rect">
            <a:avLst/>
          </a:prstGeom>
          <a:noFill/>
        </p:spPr>
      </p:pic>
      <p:sp>
        <p:nvSpPr>
          <p:cNvPr id="1028" name="Rectangle 4"/>
          <p:cNvSpPr>
            <a:spLocks noGrp="1" noChangeArrowheads="1"/>
          </p:cNvSpPr>
          <p:nvPr>
            <p:ph type="body" idx="1"/>
          </p:nvPr>
        </p:nvSpPr>
        <p:spPr bwMode="auto">
          <a:xfrm>
            <a:off x="931863" y="1763713"/>
            <a:ext cx="7793037"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4" name="Text Box 40"/>
          <p:cNvSpPr txBox="1">
            <a:spLocks noChangeArrowheads="1"/>
          </p:cNvSpPr>
          <p:nvPr/>
        </p:nvSpPr>
        <p:spPr bwMode="auto">
          <a:xfrm>
            <a:off x="1079500" y="703263"/>
            <a:ext cx="6985000" cy="457200"/>
          </a:xfrm>
          <a:prstGeom prst="rect">
            <a:avLst/>
          </a:prstGeom>
          <a:noFill/>
          <a:ln w="9525" algn="ctr">
            <a:noFill/>
            <a:miter lim="800000"/>
            <a:headEnd/>
            <a:tailEnd/>
          </a:ln>
          <a:effectLst/>
        </p:spPr>
        <p:txBody>
          <a:bodyPr>
            <a:spAutoFit/>
          </a:bodyPr>
          <a:lstStyle/>
          <a:p>
            <a:pPr algn="ctr" eaLnBrk="1" hangingPunct="1">
              <a:spcBef>
                <a:spcPct val="50000"/>
              </a:spcBef>
            </a:pPr>
            <a:endParaRPr lang="en-US" sz="2400" dirty="0"/>
          </a:p>
        </p:txBody>
      </p:sp>
    </p:spTree>
  </p:cSld>
  <p:clrMap bg1="dk2" tx1="lt1" bg2="dk1"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iming>
    <p:tnLst>
      <p:par>
        <p:cTn id="1" dur="indefinite" restart="never" nodeType="tmRoot"/>
      </p:par>
    </p:tnLst>
  </p:timing>
  <p:txStyles>
    <p:titleStyle>
      <a:lvl1pPr algn="ctr" rtl="0" fontAlgn="base">
        <a:spcBef>
          <a:spcPct val="0"/>
        </a:spcBef>
        <a:spcAft>
          <a:spcPct val="0"/>
        </a:spcAft>
        <a:defRPr sz="3200" b="1">
          <a:solidFill>
            <a:srgbClr val="000066"/>
          </a:solidFill>
          <a:latin typeface="+mj-lt"/>
          <a:ea typeface="+mj-ea"/>
          <a:cs typeface="+mj-cs"/>
        </a:defRPr>
      </a:lvl1pPr>
      <a:lvl2pPr algn="ctr" rtl="0" fontAlgn="base">
        <a:spcBef>
          <a:spcPct val="0"/>
        </a:spcBef>
        <a:spcAft>
          <a:spcPct val="0"/>
        </a:spcAft>
        <a:defRPr sz="3200" b="1">
          <a:solidFill>
            <a:srgbClr val="000066"/>
          </a:solidFill>
          <a:latin typeface="Arial" charset="0"/>
        </a:defRPr>
      </a:lvl2pPr>
      <a:lvl3pPr algn="ctr" rtl="0" fontAlgn="base">
        <a:spcBef>
          <a:spcPct val="0"/>
        </a:spcBef>
        <a:spcAft>
          <a:spcPct val="0"/>
        </a:spcAft>
        <a:defRPr sz="3200" b="1">
          <a:solidFill>
            <a:srgbClr val="000066"/>
          </a:solidFill>
          <a:latin typeface="Arial" charset="0"/>
        </a:defRPr>
      </a:lvl3pPr>
      <a:lvl4pPr algn="ctr" rtl="0" fontAlgn="base">
        <a:spcBef>
          <a:spcPct val="0"/>
        </a:spcBef>
        <a:spcAft>
          <a:spcPct val="0"/>
        </a:spcAft>
        <a:defRPr sz="3200" b="1">
          <a:solidFill>
            <a:srgbClr val="000066"/>
          </a:solidFill>
          <a:latin typeface="Arial" charset="0"/>
        </a:defRPr>
      </a:lvl4pPr>
      <a:lvl5pPr algn="ctr" rtl="0" fontAlgn="base">
        <a:spcBef>
          <a:spcPct val="0"/>
        </a:spcBef>
        <a:spcAft>
          <a:spcPct val="0"/>
        </a:spcAft>
        <a:defRPr sz="3200" b="1">
          <a:solidFill>
            <a:srgbClr val="000066"/>
          </a:solidFill>
          <a:latin typeface="Arial" charset="0"/>
        </a:defRPr>
      </a:lvl5pPr>
      <a:lvl6pPr marL="457200" algn="ctr" rtl="0" fontAlgn="base">
        <a:spcBef>
          <a:spcPct val="0"/>
        </a:spcBef>
        <a:spcAft>
          <a:spcPct val="0"/>
        </a:spcAft>
        <a:defRPr sz="3200" b="1">
          <a:solidFill>
            <a:srgbClr val="000066"/>
          </a:solidFill>
          <a:latin typeface="Arial" charset="0"/>
        </a:defRPr>
      </a:lvl6pPr>
      <a:lvl7pPr marL="914400" algn="ctr" rtl="0" fontAlgn="base">
        <a:spcBef>
          <a:spcPct val="0"/>
        </a:spcBef>
        <a:spcAft>
          <a:spcPct val="0"/>
        </a:spcAft>
        <a:defRPr sz="3200" b="1">
          <a:solidFill>
            <a:srgbClr val="000066"/>
          </a:solidFill>
          <a:latin typeface="Arial" charset="0"/>
        </a:defRPr>
      </a:lvl7pPr>
      <a:lvl8pPr marL="1371600" algn="ctr" rtl="0" fontAlgn="base">
        <a:spcBef>
          <a:spcPct val="0"/>
        </a:spcBef>
        <a:spcAft>
          <a:spcPct val="0"/>
        </a:spcAft>
        <a:defRPr sz="3200" b="1">
          <a:solidFill>
            <a:srgbClr val="000066"/>
          </a:solidFill>
          <a:latin typeface="Arial" charset="0"/>
        </a:defRPr>
      </a:lvl8pPr>
      <a:lvl9pPr marL="1828800" algn="ctr" rtl="0" fontAlgn="base">
        <a:spcBef>
          <a:spcPct val="0"/>
        </a:spcBef>
        <a:spcAft>
          <a:spcPct val="0"/>
        </a:spcAft>
        <a:defRPr sz="3200" b="1">
          <a:solidFill>
            <a:srgbClr val="000066"/>
          </a:solidFill>
          <a:latin typeface="Arial" charset="0"/>
        </a:defRPr>
      </a:lvl9pPr>
    </p:titleStyle>
    <p:bodyStyle>
      <a:lvl1pPr marL="342900" indent="-342900" algn="l" rtl="0" fontAlgn="base">
        <a:spcBef>
          <a:spcPct val="20000"/>
        </a:spcBef>
        <a:spcAft>
          <a:spcPct val="0"/>
        </a:spcAft>
        <a:buClr>
          <a:srgbClr val="9DC5A6"/>
        </a:buClr>
        <a:buSzPct val="60000"/>
        <a:buFont typeface="Wingdings" pitchFamily="2" charset="2"/>
        <a:defRPr sz="2800">
          <a:solidFill>
            <a:schemeClr val="bg1"/>
          </a:solidFill>
          <a:latin typeface="+mn-lt"/>
          <a:ea typeface="+mn-ea"/>
          <a:cs typeface="+mn-cs"/>
        </a:defRPr>
      </a:lvl1pPr>
      <a:lvl2pPr marL="742950" indent="-285750" algn="l" rtl="0" fontAlgn="base">
        <a:spcBef>
          <a:spcPct val="20000"/>
        </a:spcBef>
        <a:spcAft>
          <a:spcPct val="0"/>
        </a:spcAft>
        <a:buClr>
          <a:srgbClr val="000066"/>
        </a:buClr>
        <a:buFont typeface="Times New Roman" pitchFamily="18" charset="0"/>
        <a:buChar char="–"/>
        <a:defRPr sz="2600">
          <a:solidFill>
            <a:schemeClr val="bg1"/>
          </a:solidFill>
          <a:latin typeface="+mn-lt"/>
        </a:defRPr>
      </a:lvl2pPr>
      <a:lvl3pPr marL="1143000" indent="-228600" algn="l" rtl="0" fontAlgn="base">
        <a:spcBef>
          <a:spcPct val="20000"/>
        </a:spcBef>
        <a:spcAft>
          <a:spcPct val="0"/>
        </a:spcAft>
        <a:buClr>
          <a:srgbClr val="000066"/>
        </a:buClr>
        <a:buSzPct val="50000"/>
        <a:buChar char="•"/>
        <a:defRPr sz="2400">
          <a:solidFill>
            <a:schemeClr val="bg1"/>
          </a:solidFill>
          <a:latin typeface="+mn-lt"/>
        </a:defRPr>
      </a:lvl3pPr>
      <a:lvl4pPr marL="1600200" indent="-228600" algn="l" rtl="0" fontAlgn="base">
        <a:spcBef>
          <a:spcPct val="20000"/>
        </a:spcBef>
        <a:spcAft>
          <a:spcPct val="0"/>
        </a:spcAft>
        <a:buClr>
          <a:srgbClr val="9DC5A6"/>
        </a:buClr>
        <a:buSzPct val="100000"/>
        <a:buChar char="•"/>
        <a:defRPr sz="2000">
          <a:solidFill>
            <a:schemeClr val="bg1"/>
          </a:solidFill>
          <a:latin typeface="+mn-lt"/>
        </a:defRPr>
      </a:lvl4pPr>
      <a:lvl5pPr marL="2057400" indent="-228600" algn="l" rtl="0" fontAlgn="base">
        <a:spcBef>
          <a:spcPct val="20000"/>
        </a:spcBef>
        <a:spcAft>
          <a:spcPct val="0"/>
        </a:spcAft>
        <a:buClr>
          <a:srgbClr val="9DC5A6"/>
        </a:buClr>
        <a:buSzPct val="100000"/>
        <a:buFont typeface="Times New Roman" pitchFamily="18" charset="0"/>
        <a:buChar char="–"/>
        <a:defRPr sz="2000">
          <a:solidFill>
            <a:schemeClr val="bg1"/>
          </a:solidFill>
          <a:latin typeface="+mn-lt"/>
        </a:defRPr>
      </a:lvl5pPr>
      <a:lvl6pPr marL="2514600" indent="-228600" algn="l" rtl="0" fontAlgn="base">
        <a:spcBef>
          <a:spcPct val="20000"/>
        </a:spcBef>
        <a:spcAft>
          <a:spcPct val="0"/>
        </a:spcAft>
        <a:buClr>
          <a:srgbClr val="9DC5A6"/>
        </a:buClr>
        <a:buSzPct val="100000"/>
        <a:buFont typeface="Times New Roman" pitchFamily="18" charset="0"/>
        <a:buChar char="–"/>
        <a:defRPr sz="2000">
          <a:solidFill>
            <a:schemeClr val="bg1"/>
          </a:solidFill>
          <a:latin typeface="+mn-lt"/>
        </a:defRPr>
      </a:lvl6pPr>
      <a:lvl7pPr marL="2971800" indent="-228600" algn="l" rtl="0" fontAlgn="base">
        <a:spcBef>
          <a:spcPct val="20000"/>
        </a:spcBef>
        <a:spcAft>
          <a:spcPct val="0"/>
        </a:spcAft>
        <a:buClr>
          <a:srgbClr val="9DC5A6"/>
        </a:buClr>
        <a:buSzPct val="100000"/>
        <a:buFont typeface="Times New Roman" pitchFamily="18" charset="0"/>
        <a:buChar char="–"/>
        <a:defRPr sz="2000">
          <a:solidFill>
            <a:schemeClr val="bg1"/>
          </a:solidFill>
          <a:latin typeface="+mn-lt"/>
        </a:defRPr>
      </a:lvl7pPr>
      <a:lvl8pPr marL="3429000" indent="-228600" algn="l" rtl="0" fontAlgn="base">
        <a:spcBef>
          <a:spcPct val="20000"/>
        </a:spcBef>
        <a:spcAft>
          <a:spcPct val="0"/>
        </a:spcAft>
        <a:buClr>
          <a:srgbClr val="9DC5A6"/>
        </a:buClr>
        <a:buSzPct val="100000"/>
        <a:buFont typeface="Times New Roman" pitchFamily="18" charset="0"/>
        <a:buChar char="–"/>
        <a:defRPr sz="2000">
          <a:solidFill>
            <a:schemeClr val="bg1"/>
          </a:solidFill>
          <a:latin typeface="+mn-lt"/>
        </a:defRPr>
      </a:lvl8pPr>
      <a:lvl9pPr marL="3886200" indent="-228600" algn="l" rtl="0" fontAlgn="base">
        <a:spcBef>
          <a:spcPct val="20000"/>
        </a:spcBef>
        <a:spcAft>
          <a:spcPct val="0"/>
        </a:spcAft>
        <a:buClr>
          <a:srgbClr val="9DC5A6"/>
        </a:buClr>
        <a:buSzPct val="100000"/>
        <a:buFont typeface="Times New Roman" pitchFamily="18"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79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kumimoji="1" sz="1400"/>
            </a:lvl1pPr>
          </a:lstStyle>
          <a:p>
            <a:fld id="{FA0DD183-5596-4782-B8B2-281D1C7BF54A}" type="datetime1">
              <a:rPr lang="en-US"/>
              <a:pPr/>
              <a:t>8/24/2012</a:t>
            </a:fld>
            <a:endParaRPr lang="en-US" dirty="0"/>
          </a:p>
        </p:txBody>
      </p:sp>
      <p:sp>
        <p:nvSpPr>
          <p:cNvPr id="297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kumimoji="1" sz="1400"/>
            </a:lvl1pPr>
          </a:lstStyle>
          <a:p>
            <a:endParaRPr lang="en-US" dirty="0"/>
          </a:p>
        </p:txBody>
      </p:sp>
      <p:sp>
        <p:nvSpPr>
          <p:cNvPr id="297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kumimoji="1" sz="1400"/>
            </a:lvl1pPr>
          </a:lstStyle>
          <a:p>
            <a:fld id="{DD9E4953-11B8-40A5-9413-A4F1B339ACDB}"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51CA9501-D8E7-4BCB-B458-62DD30E2FB82}" type="datetimeFigureOut">
              <a:rPr lang="en-US">
                <a:solidFill>
                  <a:prstClr val="black">
                    <a:tint val="75000"/>
                  </a:prstClr>
                </a:solidFill>
              </a:rPr>
              <a:pPr eaLnBrk="1" hangingPunct="1">
                <a:defRPr/>
              </a:pPr>
              <a:t>8/24/2012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D492022E-C04F-4AA6-B184-1B9627609D9B}" type="slidenum">
              <a:rPr lang="en-US">
                <a:solidFill>
                  <a:prstClr val="black">
                    <a:tint val="75000"/>
                  </a:prstClr>
                </a:solidFill>
              </a:rPr>
              <a:pPr eaLnBrk="1" hangingPunct="1">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424902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hyperlink" Target="http://twitter.com/NIOSHConstruct" TargetMode="External"/><Relationship Id="rId2" Type="http://schemas.openxmlformats.org/officeDocument/2006/relationships/hyperlink" Target="http://www.cdc.gov/niosh/construc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osha.gov/stopfall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osha.gov/dte/sharwood/grantawards.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osha.gov/stopfalls/trainingresources.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Maddux.jim@dol.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acebook.com/pages/Stop-Construction-Falls/215070198597124" TargetMode="External"/><Relationship Id="rId7" Type="http://schemas.openxmlformats.org/officeDocument/2006/relationships/hyperlink" Target="http://www.cdc.gov/niosh/fa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blogs.cdc.gov/niosh-science-blog/" TargetMode="External"/><Relationship Id="rId5" Type="http://schemas.openxmlformats.org/officeDocument/2006/relationships/hyperlink" Target="http://www.cdc.gov/niosh/construction/stopfalls.html" TargetMode="External"/><Relationship Id="rId4" Type="http://schemas.openxmlformats.org/officeDocument/2006/relationships/hyperlink" Target="http://www.osha.gov/stopfal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7" name="Text Box 5"/>
          <p:cNvSpPr txBox="1">
            <a:spLocks noChangeArrowheads="1"/>
          </p:cNvSpPr>
          <p:nvPr/>
        </p:nvSpPr>
        <p:spPr bwMode="auto">
          <a:xfrm>
            <a:off x="0" y="4680754"/>
            <a:ext cx="9144000" cy="1323439"/>
          </a:xfrm>
          <a:prstGeom prst="rect">
            <a:avLst/>
          </a:prstGeom>
          <a:noFill/>
          <a:ln w="9525" algn="ctr">
            <a:noFill/>
            <a:miter lim="800000"/>
            <a:headEnd/>
            <a:tailEnd/>
          </a:ln>
          <a:effectLst/>
        </p:spPr>
        <p:txBody>
          <a:bodyPr wrap="square">
            <a:spAutoFit/>
          </a:bodyPr>
          <a:lstStyle/>
          <a:p>
            <a:pPr eaLnBrk="1" hangingPunct="1">
              <a:spcBef>
                <a:spcPct val="0"/>
              </a:spcBef>
            </a:pPr>
            <a:r>
              <a:rPr lang="en-US" sz="2000" dirty="0">
                <a:solidFill>
                  <a:srgbClr val="000000"/>
                </a:solidFill>
                <a:latin typeface="Arial" charset="0"/>
              </a:rPr>
              <a:t>Christine M. Branche, Ph.D</a:t>
            </a:r>
            <a:r>
              <a:rPr lang="en-US" sz="2000" dirty="0" smtClean="0">
                <a:solidFill>
                  <a:srgbClr val="000000"/>
                </a:solidFill>
                <a:latin typeface="Arial" charset="0"/>
              </a:rPr>
              <a:t>., FACE</a:t>
            </a:r>
            <a:endParaRPr lang="en-US" sz="2000" dirty="0">
              <a:solidFill>
                <a:srgbClr val="000000"/>
              </a:solidFill>
              <a:latin typeface="Arial" charset="0"/>
            </a:endParaRPr>
          </a:p>
          <a:p>
            <a:pPr eaLnBrk="1" hangingPunct="1">
              <a:spcBef>
                <a:spcPct val="0"/>
              </a:spcBef>
            </a:pPr>
            <a:r>
              <a:rPr lang="en-US" sz="2000" dirty="0">
                <a:solidFill>
                  <a:srgbClr val="000000"/>
                </a:solidFill>
                <a:latin typeface="Arial" charset="0"/>
              </a:rPr>
              <a:t>National Institute for Occupational Safety and Health</a:t>
            </a:r>
          </a:p>
          <a:p>
            <a:pPr eaLnBrk="1" hangingPunct="1">
              <a:spcBef>
                <a:spcPct val="0"/>
              </a:spcBef>
            </a:pPr>
            <a:r>
              <a:rPr lang="en-US" sz="2000" dirty="0" smtClean="0">
                <a:solidFill>
                  <a:srgbClr val="000000"/>
                </a:solidFill>
                <a:latin typeface="Arial" charset="0"/>
              </a:rPr>
              <a:t>August 16, 2012</a:t>
            </a:r>
          </a:p>
          <a:p>
            <a:pPr eaLnBrk="1" hangingPunct="1">
              <a:spcBef>
                <a:spcPct val="0"/>
              </a:spcBef>
            </a:pPr>
            <a:r>
              <a:rPr lang="en-US" sz="2000" dirty="0" smtClean="0">
                <a:solidFill>
                  <a:srgbClr val="000000"/>
                </a:solidFill>
                <a:latin typeface="Arial"/>
              </a:rPr>
              <a:t>OHS Webcast</a:t>
            </a:r>
            <a:endParaRPr lang="en-US" sz="2000" dirty="0">
              <a:solidFill>
                <a:srgbClr val="000000"/>
              </a:solidFill>
              <a:latin typeface="Arial" charset="0"/>
            </a:endParaRPr>
          </a:p>
        </p:txBody>
      </p:sp>
      <p:sp>
        <p:nvSpPr>
          <p:cNvPr id="571398" name="Rectangle 6"/>
          <p:cNvSpPr>
            <a:spLocks noGrp="1" noChangeArrowheads="1"/>
          </p:cNvSpPr>
          <p:nvPr>
            <p:ph type="ctrTitle"/>
          </p:nvPr>
        </p:nvSpPr>
        <p:spPr>
          <a:xfrm>
            <a:off x="0" y="0"/>
            <a:ext cx="8499475" cy="1168318"/>
          </a:xfrm>
        </p:spPr>
        <p:txBody>
          <a:bodyPr/>
          <a:lstStyle/>
          <a:p>
            <a:pPr algn="l"/>
            <a:r>
              <a:rPr lang="en-US" sz="3200" dirty="0" smtClean="0"/>
              <a:t>Safety Pays. Falls Cost.  </a:t>
            </a:r>
            <a:br>
              <a:rPr lang="en-US" sz="3200" dirty="0" smtClean="0"/>
            </a:br>
            <a:r>
              <a:rPr lang="en-US" sz="3200" dirty="0" smtClean="0"/>
              <a:t>Preventing Falls in Construction</a:t>
            </a:r>
            <a:endParaRPr lang="en-US" sz="3200" dirty="0"/>
          </a:p>
        </p:txBody>
      </p:sp>
      <p:sp>
        <p:nvSpPr>
          <p:cNvPr id="571404" name="Text Box 12"/>
          <p:cNvSpPr txBox="1">
            <a:spLocks noChangeArrowheads="1"/>
          </p:cNvSpPr>
          <p:nvPr/>
        </p:nvSpPr>
        <p:spPr bwMode="auto">
          <a:xfrm>
            <a:off x="0" y="6237288"/>
            <a:ext cx="5559425" cy="620712"/>
          </a:xfrm>
          <a:prstGeom prst="rect">
            <a:avLst/>
          </a:prstGeom>
          <a:noFill/>
          <a:ln w="9525" algn="ctr">
            <a:noFill/>
            <a:miter lim="800000"/>
            <a:headEnd/>
            <a:tailEnd/>
          </a:ln>
          <a:effectLst/>
        </p:spPr>
        <p:txBody>
          <a:bodyPr lIns="0" tIns="0" rIns="0" bIns="0">
            <a:spAutoFit/>
          </a:bodyPr>
          <a:lstStyle/>
          <a:p>
            <a:r>
              <a:rPr kumimoji="1" lang="en-US" dirty="0">
                <a:solidFill>
                  <a:srgbClr val="4D4D4D"/>
                </a:solidFill>
              </a:rPr>
              <a:t>The findings and conclusions in this presentation have not been </a:t>
            </a:r>
          </a:p>
          <a:p>
            <a:r>
              <a:rPr kumimoji="1" lang="en-US" dirty="0">
                <a:solidFill>
                  <a:srgbClr val="4D4D4D"/>
                </a:solidFill>
              </a:rPr>
              <a:t>formally disseminated by the National Institute for Occupational Safety and Health </a:t>
            </a:r>
          </a:p>
          <a:p>
            <a:r>
              <a:rPr kumimoji="1" lang="en-US" dirty="0">
                <a:solidFill>
                  <a:srgbClr val="4D4D4D"/>
                </a:solidFill>
              </a:rPr>
              <a:t>and should not be construed to represent any agency determination or policy</a:t>
            </a:r>
            <a:endParaRPr lang="en-US" dirty="0">
              <a:solidFill>
                <a:srgbClr val="4D4D4D"/>
              </a:solidFill>
            </a:endParaRPr>
          </a:p>
        </p:txBody>
      </p:sp>
      <p:pic>
        <p:nvPicPr>
          <p:cNvPr id="201742" name="Picture 14" descr="http://www.guardstogo.com/sitebuilder/images/iStock_000002774936Large_Const_Site-648x358.jpg"/>
          <p:cNvPicPr>
            <a:picLocks noChangeAspect="1" noChangeArrowheads="1"/>
          </p:cNvPicPr>
          <p:nvPr/>
        </p:nvPicPr>
        <p:blipFill>
          <a:blip r:embed="rId3" cstate="print"/>
          <a:srcRect/>
          <a:stretch>
            <a:fillRect/>
          </a:stretch>
        </p:blipFill>
        <p:spPr bwMode="auto">
          <a:xfrm>
            <a:off x="203200" y="1712686"/>
            <a:ext cx="4124652" cy="2278743"/>
          </a:xfrm>
          <a:prstGeom prst="rect">
            <a:avLst/>
          </a:prstGeom>
          <a:noFill/>
          <a:ln>
            <a:solidFill>
              <a:schemeClr val="bg1"/>
            </a:solidFill>
          </a:ln>
        </p:spPr>
      </p:pic>
      <p:pic>
        <p:nvPicPr>
          <p:cNvPr id="6" name="Picture 3" descr="constructionroof"/>
          <p:cNvPicPr>
            <a:picLocks noChangeAspect="1" noChangeArrowheads="1"/>
          </p:cNvPicPr>
          <p:nvPr/>
        </p:nvPicPr>
        <p:blipFill>
          <a:blip r:embed="rId4" cstate="print"/>
          <a:srcRect/>
          <a:stretch>
            <a:fillRect/>
          </a:stretch>
        </p:blipFill>
        <p:spPr bwMode="auto">
          <a:xfrm>
            <a:off x="4483709" y="1242424"/>
            <a:ext cx="4156964" cy="3567722"/>
          </a:xfrm>
          <a:prstGeom prst="rect">
            <a:avLst/>
          </a:prstGeom>
          <a:noFill/>
          <a:ln w="25400">
            <a:solidFill>
              <a:schemeClr val="bg1"/>
            </a:solidFill>
            <a:miter lim="800000"/>
            <a:headEnd/>
            <a:tailEnd/>
          </a:ln>
          <a:effectLst>
            <a:outerShdw dist="17961" dir="2700000" algn="ctr" rotWithShape="0">
              <a:srgbClr val="808080"/>
            </a:outerShdw>
          </a:effectLst>
        </p:spPr>
      </p:pic>
    </p:spTree>
    <p:extLst>
      <p:ext uri="{BB962C8B-B14F-4D97-AF65-F5344CB8AC3E}">
        <p14:creationId xmlns:p14="http://schemas.microsoft.com/office/powerpoint/2010/main" xmlns="" val="3312318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Fatality Map 2011 01_24_12 v3.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4954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extBox 4"/>
          <p:cNvSpPr txBox="1">
            <a:spLocks noChangeArrowheads="1"/>
          </p:cNvSpPr>
          <p:nvPr/>
        </p:nvSpPr>
        <p:spPr bwMode="auto">
          <a:xfrm>
            <a:off x="0" y="5105400"/>
            <a:ext cx="9144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0"/>
              </a:spcBef>
            </a:pPr>
            <a:r>
              <a:rPr lang="en-US" sz="1600" dirty="0" smtClean="0">
                <a:solidFill>
                  <a:prstClr val="black"/>
                </a:solidFill>
                <a:latin typeface="Calibri" pitchFamily="34" charset="0"/>
              </a:rPr>
              <a:t>In January of 2011, CPWR - The Center for Construction Research and Training began collecting data on occupational fatalities in the construction industry as part of a national fall prevention campaign.  Surveillance is continuing on an annual basis, and data is currently being collected for calendar year 2012.  The purpose of this mapping project is to identify construction fatalities occurring annually in the U.S. and provide a visual representation of the scope, magnitude, and geographic distribution of these deaths.</a:t>
            </a:r>
          </a:p>
        </p:txBody>
      </p:sp>
    </p:spTree>
    <p:extLst>
      <p:ext uri="{BB962C8B-B14F-4D97-AF65-F5344CB8AC3E}">
        <p14:creationId xmlns:p14="http://schemas.microsoft.com/office/powerpoint/2010/main" xmlns="" val="250828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3" name="Text Box 5"/>
          <p:cNvSpPr txBox="1">
            <a:spLocks noChangeArrowheads="1"/>
          </p:cNvSpPr>
          <p:nvPr/>
        </p:nvSpPr>
        <p:spPr bwMode="auto">
          <a:xfrm>
            <a:off x="182880" y="402466"/>
            <a:ext cx="8890000" cy="3410164"/>
          </a:xfrm>
          <a:prstGeom prst="rect">
            <a:avLst/>
          </a:prstGeom>
          <a:noFill/>
          <a:ln w="9525" algn="ctr">
            <a:noFill/>
            <a:miter lim="800000"/>
            <a:headEnd/>
            <a:tailEnd/>
          </a:ln>
          <a:effectLst/>
        </p:spPr>
        <p:txBody>
          <a:bodyPr wrap="square" lIns="0" tIns="0" rIns="0" bIns="0">
            <a:spAutoFit/>
          </a:bodyPr>
          <a:lstStyle/>
          <a:p>
            <a:r>
              <a:rPr lang="en-US" sz="2000" b="1" dirty="0" smtClean="0">
                <a:solidFill>
                  <a:srgbClr val="000000"/>
                </a:solidFill>
                <a:latin typeface="Arial" pitchFamily="34" charset="0"/>
                <a:cs typeface="Arial" pitchFamily="34" charset="0"/>
              </a:rPr>
              <a:t>NIOSH Directory of Construction Resources</a:t>
            </a:r>
          </a:p>
          <a:p>
            <a:r>
              <a:rPr lang="en-US" sz="2400" dirty="0" smtClean="0">
                <a:solidFill>
                  <a:srgbClr val="000000"/>
                </a:solidFill>
                <a:latin typeface="Arial" pitchFamily="34" charset="0"/>
                <a:cs typeface="Arial" pitchFamily="34" charset="0"/>
                <a:hlinkClick r:id="rId2"/>
              </a:rPr>
              <a:t>http://www.cdc.gov/niosh/construction/</a:t>
            </a:r>
            <a:r>
              <a:rPr lang="en-US" sz="2400" dirty="0" smtClean="0">
                <a:solidFill>
                  <a:srgbClr val="000000"/>
                </a:solidFill>
                <a:latin typeface="Arial" pitchFamily="34" charset="0"/>
                <a:cs typeface="Arial" pitchFamily="34" charset="0"/>
              </a:rPr>
              <a:t> </a:t>
            </a:r>
          </a:p>
          <a:p>
            <a:r>
              <a:rPr lang="en-US" sz="2000" b="1" dirty="0" smtClean="0">
                <a:solidFill>
                  <a:srgbClr val="000000"/>
                </a:solidFill>
                <a:latin typeface="Arial" charset="0"/>
              </a:rPr>
              <a:t>Twitter</a:t>
            </a:r>
          </a:p>
          <a:p>
            <a:r>
              <a:rPr lang="en-US" sz="2400" dirty="0" smtClean="0">
                <a:solidFill>
                  <a:srgbClr val="FFFFFF"/>
                </a:solidFill>
                <a:latin typeface="Arial"/>
                <a:hlinkClick r:id="rId3"/>
              </a:rPr>
              <a:t>http://twitter.com/NIOSHConstruct</a:t>
            </a:r>
            <a:endParaRPr lang="en-US" sz="2400" dirty="0" smtClean="0">
              <a:solidFill>
                <a:srgbClr val="FFFFFF"/>
              </a:solidFill>
              <a:latin typeface="Arial"/>
            </a:endParaRPr>
          </a:p>
          <a:p>
            <a:endParaRPr lang="en-US" sz="2000" dirty="0" smtClean="0">
              <a:solidFill>
                <a:srgbClr val="000000"/>
              </a:solidFill>
              <a:latin typeface="Arial" charset="0"/>
            </a:endParaRPr>
          </a:p>
          <a:p>
            <a:endParaRPr lang="en-US" sz="2000" dirty="0" smtClean="0">
              <a:solidFill>
                <a:srgbClr val="000000"/>
              </a:solidFill>
              <a:latin typeface="Arial" charset="0"/>
            </a:endParaRPr>
          </a:p>
          <a:p>
            <a:r>
              <a:rPr lang="en-US" sz="2000" b="1" dirty="0" smtClean="0">
                <a:solidFill>
                  <a:srgbClr val="000000"/>
                </a:solidFill>
                <a:latin typeface="Arial" charset="0"/>
              </a:rPr>
              <a:t>Christine </a:t>
            </a:r>
            <a:r>
              <a:rPr lang="en-US" sz="2000" b="1" dirty="0">
                <a:solidFill>
                  <a:srgbClr val="000000"/>
                </a:solidFill>
                <a:latin typeface="Arial" charset="0"/>
              </a:rPr>
              <a:t>Branche</a:t>
            </a:r>
          </a:p>
          <a:p>
            <a:r>
              <a:rPr lang="en-US" sz="2000" dirty="0">
                <a:solidFill>
                  <a:srgbClr val="000000"/>
                </a:solidFill>
                <a:latin typeface="Arial" charset="0"/>
              </a:rPr>
              <a:t>NIOSH Construction Program </a:t>
            </a:r>
            <a:r>
              <a:rPr lang="en-US" sz="2000" dirty="0" smtClean="0">
                <a:solidFill>
                  <a:srgbClr val="000000"/>
                </a:solidFill>
                <a:latin typeface="Arial" charset="0"/>
              </a:rPr>
              <a:t>Manager|202-245-0625|</a:t>
            </a:r>
            <a:r>
              <a:rPr lang="en-US" sz="2000" b="1" dirty="0" smtClean="0">
                <a:solidFill>
                  <a:srgbClr val="000000"/>
                </a:solidFill>
                <a:latin typeface="Arial" charset="0"/>
              </a:rPr>
              <a:t>cbranche@cdc.gov</a:t>
            </a:r>
            <a:endParaRPr lang="en-US" sz="2000" b="1" dirty="0">
              <a:solidFill>
                <a:srgbClr val="000000"/>
              </a:solidFill>
              <a:latin typeface="Arial" charset="0"/>
            </a:endParaRPr>
          </a:p>
          <a:p>
            <a:endParaRPr lang="en-US" sz="2000" dirty="0">
              <a:solidFill>
                <a:srgbClr val="FFFFFF"/>
              </a:solidFill>
              <a:latin typeface="Arial" charset="0"/>
            </a:endParaRPr>
          </a:p>
        </p:txBody>
      </p:sp>
      <p:sp>
        <p:nvSpPr>
          <p:cNvPr id="4" name="Rectangle 3"/>
          <p:cNvSpPr/>
          <p:nvPr/>
        </p:nvSpPr>
        <p:spPr>
          <a:xfrm>
            <a:off x="182880" y="5269021"/>
            <a:ext cx="8702040" cy="830997"/>
          </a:xfrm>
          <a:prstGeom prst="rect">
            <a:avLst/>
          </a:prstGeom>
        </p:spPr>
        <p:txBody>
          <a:bodyPr wrap="square">
            <a:spAutoFit/>
          </a:bodyPr>
          <a:lstStyle/>
          <a:p>
            <a:r>
              <a:rPr kumimoji="1" lang="en-US" sz="1600" dirty="0" smtClean="0">
                <a:solidFill>
                  <a:srgbClr val="000000"/>
                </a:solidFill>
              </a:rPr>
              <a:t>The findings and conclusions in this presentation have not been formally disseminated by the National Institute for Occupational Safety and Health and should not be construed to represent any agency determination or policy.</a:t>
            </a:r>
            <a:endParaRPr lang="en-US" sz="1600" dirty="0">
              <a:solidFill>
                <a:srgbClr val="000000"/>
              </a:solidFill>
            </a:endParaRPr>
          </a:p>
        </p:txBody>
      </p:sp>
    </p:spTree>
    <p:extLst>
      <p:ext uri="{BB962C8B-B14F-4D97-AF65-F5344CB8AC3E}">
        <p14:creationId xmlns:p14="http://schemas.microsoft.com/office/powerpoint/2010/main" xmlns="" val="389287205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ctrTitle" idx="4294967295"/>
          </p:nvPr>
        </p:nvSpPr>
        <p:spPr>
          <a:xfrm>
            <a:off x="152400" y="2133600"/>
            <a:ext cx="8839200" cy="3846286"/>
          </a:xfrm>
          <a:prstGeom prst="rect">
            <a:avLst/>
          </a:prstGeom>
        </p:spPr>
        <p:txBody>
          <a:bodyPr/>
          <a:lstStyle/>
          <a:p>
            <a:r>
              <a:rPr lang="en-US" sz="3200" b="0" dirty="0" smtClean="0"/>
              <a:t>Directorate of Construction</a:t>
            </a:r>
            <a:r>
              <a:rPr lang="en-US" sz="4800" dirty="0"/>
              <a:t/>
            </a:r>
            <a:br>
              <a:rPr lang="en-US" sz="4800" dirty="0"/>
            </a:br>
            <a:r>
              <a:rPr lang="en-US" sz="3600" dirty="0" smtClean="0"/>
              <a:t>OH&amp;S Webinar</a:t>
            </a:r>
            <a:r>
              <a:rPr lang="en-US" sz="2800" dirty="0" smtClean="0"/>
              <a:t/>
            </a:r>
            <a:br>
              <a:rPr lang="en-US" sz="2800" dirty="0" smtClean="0"/>
            </a:br>
            <a:r>
              <a:rPr lang="en-US" sz="3600" dirty="0" smtClean="0"/>
              <a:t>Fall Prevention Campaign Update</a:t>
            </a:r>
            <a:r>
              <a:rPr lang="en-US" sz="2800" dirty="0" smtClean="0"/>
              <a:t/>
            </a:r>
            <a:br>
              <a:rPr lang="en-US" sz="2800" dirty="0" smtClean="0"/>
            </a:br>
            <a:r>
              <a:rPr lang="en-US" sz="2400" b="0" dirty="0" smtClean="0"/>
              <a:t>08/16/2012</a:t>
            </a:r>
            <a:r>
              <a:rPr lang="en-US" sz="4400" b="0" dirty="0" smtClean="0"/>
              <a:t/>
            </a:r>
            <a:br>
              <a:rPr lang="en-US" sz="4400" b="0" dirty="0" smtClean="0"/>
            </a:br>
            <a:endParaRPr lang="en-US" sz="3600" b="0" dirty="0" smtClean="0"/>
          </a:p>
        </p:txBody>
      </p:sp>
      <p:sp>
        <p:nvSpPr>
          <p:cNvPr id="2051" name="Rectangle 6"/>
          <p:cNvSpPr>
            <a:spLocks noGrp="1" noChangeArrowheads="1"/>
          </p:cNvSpPr>
          <p:nvPr>
            <p:ph type="subTitle" idx="4294967295"/>
          </p:nvPr>
        </p:nvSpPr>
        <p:spPr>
          <a:xfrm>
            <a:off x="228600" y="5181600"/>
            <a:ext cx="7086600" cy="762000"/>
          </a:xfrm>
        </p:spPr>
        <p:txBody>
          <a:bodyPr/>
          <a:lstStyle/>
          <a:p>
            <a:pPr marL="0" indent="0" eaLnBrk="1" hangingPunct="1">
              <a:lnSpc>
                <a:spcPct val="80000"/>
              </a:lnSpc>
              <a:spcBef>
                <a:spcPct val="15000"/>
              </a:spcBef>
              <a:buFontTx/>
              <a:buNone/>
            </a:pPr>
            <a:r>
              <a:rPr lang="en-US" sz="2000" b="1" i="1" dirty="0" smtClean="0">
                <a:solidFill>
                  <a:srgbClr val="FF5050"/>
                </a:solidFill>
              </a:rPr>
              <a:t>Jim Maddux - Director</a:t>
            </a:r>
          </a:p>
          <a:p>
            <a:pPr marL="0" indent="0" eaLnBrk="1" hangingPunct="1">
              <a:lnSpc>
                <a:spcPct val="80000"/>
              </a:lnSpc>
              <a:spcBef>
                <a:spcPct val="15000"/>
              </a:spcBef>
              <a:buFontTx/>
              <a:buNone/>
            </a:pPr>
            <a:r>
              <a:rPr lang="en-US" sz="2000" b="1" i="1" dirty="0" smtClean="0">
                <a:solidFill>
                  <a:srgbClr val="FF5050"/>
                </a:solidFill>
              </a:rPr>
              <a:t>Directorate of Construction</a:t>
            </a:r>
          </a:p>
        </p:txBody>
      </p:sp>
      <p:pic>
        <p:nvPicPr>
          <p:cNvPr id="2052" name="Picture 17" descr="Construction Industr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3400"/>
            <a:ext cx="910590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564804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09900" y="2130425"/>
            <a:ext cx="3124200" cy="2713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27713" y="2413000"/>
            <a:ext cx="3225800" cy="191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57900" y="4810125"/>
            <a:ext cx="3060700" cy="1801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581" name="Content Placeholder 8"/>
          <p:cNvPicPr>
            <a:picLocks noGrp="1" noChangeAspect="1"/>
          </p:cNvPicPr>
          <p:nvPr>
            <p:ph idx="1"/>
          </p:nvPr>
        </p:nvPicPr>
        <p:blipFill>
          <a:blip r:embed="rId6" cstate="print">
            <a:extLst>
              <a:ext uri="{28A0092B-C50C-407E-A947-70E740481C1C}">
                <a14:useLocalDpi xmlns:a14="http://schemas.microsoft.com/office/drawing/2010/main" xmlns="" val="0"/>
              </a:ext>
            </a:extLst>
          </a:blip>
          <a:srcRect/>
          <a:stretch>
            <a:fillRect/>
          </a:stretch>
        </p:blipFill>
        <p:spPr>
          <a:xfrm>
            <a:off x="609600" y="2195513"/>
            <a:ext cx="2228850" cy="3444875"/>
          </a:xfrm>
          <a:ln w="12700">
            <a:solidFill>
              <a:schemeClr val="tx1"/>
            </a:solidFill>
            <a:miter lim="800000"/>
            <a:headEnd/>
            <a:tailEnd/>
          </a:ln>
        </p:spPr>
      </p:pic>
      <p:sp>
        <p:nvSpPr>
          <p:cNvPr id="24582" name="TextBox 3"/>
          <p:cNvSpPr txBox="1">
            <a:spLocks noChangeArrowheads="1"/>
          </p:cNvSpPr>
          <p:nvPr/>
        </p:nvSpPr>
        <p:spPr bwMode="auto">
          <a:xfrm>
            <a:off x="6964363" y="2084388"/>
            <a:ext cx="70884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b="1" dirty="0">
                <a:solidFill>
                  <a:schemeClr val="bg1"/>
                </a:solidFill>
              </a:rPr>
              <a:t>Front</a:t>
            </a:r>
          </a:p>
        </p:txBody>
      </p:sp>
      <p:sp>
        <p:nvSpPr>
          <p:cNvPr id="24583" name="TextBox 4"/>
          <p:cNvSpPr txBox="1">
            <a:spLocks noChangeArrowheads="1"/>
          </p:cNvSpPr>
          <p:nvPr/>
        </p:nvSpPr>
        <p:spPr bwMode="auto">
          <a:xfrm>
            <a:off x="7123113" y="4329113"/>
            <a:ext cx="67358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b="1" dirty="0">
                <a:solidFill>
                  <a:schemeClr val="bg1"/>
                </a:solidFill>
              </a:rPr>
              <a:t>Back</a:t>
            </a:r>
          </a:p>
        </p:txBody>
      </p:sp>
      <p:sp>
        <p:nvSpPr>
          <p:cNvPr id="24584" name="TextBox 5"/>
          <p:cNvSpPr txBox="1">
            <a:spLocks noChangeArrowheads="1"/>
          </p:cNvSpPr>
          <p:nvPr/>
        </p:nvSpPr>
        <p:spPr bwMode="auto">
          <a:xfrm>
            <a:off x="609600" y="1703388"/>
            <a:ext cx="2209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en-US" b="1" dirty="0">
                <a:solidFill>
                  <a:schemeClr val="bg1"/>
                </a:solidFill>
              </a:rPr>
              <a:t>Poster  </a:t>
            </a:r>
          </a:p>
        </p:txBody>
      </p:sp>
      <p:sp>
        <p:nvSpPr>
          <p:cNvPr id="24585" name="TextBox 8"/>
          <p:cNvSpPr txBox="1">
            <a:spLocks noChangeArrowheads="1"/>
          </p:cNvSpPr>
          <p:nvPr/>
        </p:nvSpPr>
        <p:spPr bwMode="auto">
          <a:xfrm>
            <a:off x="3602038" y="1731963"/>
            <a:ext cx="190225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b="1" dirty="0">
                <a:solidFill>
                  <a:schemeClr val="bg1"/>
                </a:solidFill>
              </a:rPr>
              <a:t>Tool Box Stickers</a:t>
            </a:r>
          </a:p>
        </p:txBody>
      </p:sp>
      <p:sp>
        <p:nvSpPr>
          <p:cNvPr id="24586" name="TextBox 9"/>
          <p:cNvSpPr txBox="1">
            <a:spLocks noChangeArrowheads="1"/>
          </p:cNvSpPr>
          <p:nvPr/>
        </p:nvSpPr>
        <p:spPr bwMode="auto">
          <a:xfrm>
            <a:off x="6692900" y="1716088"/>
            <a:ext cx="149432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b="1" dirty="0">
                <a:solidFill>
                  <a:schemeClr val="bg1"/>
                </a:solidFill>
              </a:rPr>
              <a:t>Pocket Cards</a:t>
            </a:r>
          </a:p>
        </p:txBody>
      </p:sp>
      <p:sp>
        <p:nvSpPr>
          <p:cNvPr id="24587" name="Rectangle 10"/>
          <p:cNvSpPr>
            <a:spLocks noChangeArrowheads="1"/>
          </p:cNvSpPr>
          <p:nvPr/>
        </p:nvSpPr>
        <p:spPr bwMode="auto">
          <a:xfrm>
            <a:off x="9677400" y="3732213"/>
            <a:ext cx="25908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t>l Construction Fact Sheets</a:t>
            </a:r>
          </a:p>
        </p:txBody>
      </p:sp>
      <p:sp>
        <p:nvSpPr>
          <p:cNvPr id="24588" name="TextBox 1"/>
          <p:cNvSpPr txBox="1">
            <a:spLocks noChangeArrowheads="1"/>
          </p:cNvSpPr>
          <p:nvPr/>
        </p:nvSpPr>
        <p:spPr bwMode="auto">
          <a:xfrm>
            <a:off x="609600" y="474663"/>
            <a:ext cx="80772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3600" b="1" dirty="0">
                <a:solidFill>
                  <a:schemeClr val="accent2"/>
                </a:solidFill>
              </a:rPr>
              <a:t>Fall Prevention Campaign Update</a:t>
            </a:r>
          </a:p>
        </p:txBody>
      </p:sp>
    </p:spTree>
    <p:extLst>
      <p:ext uri="{BB962C8B-B14F-4D97-AF65-F5344CB8AC3E}">
        <p14:creationId xmlns:p14="http://schemas.microsoft.com/office/powerpoint/2010/main" xmlns="" val="181139739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6"/>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057400" y="822141"/>
            <a:ext cx="4648200" cy="6002522"/>
          </a:xfrm>
        </p:spPr>
      </p:pic>
      <p:sp>
        <p:nvSpPr>
          <p:cNvPr id="2" name="TextBox 1"/>
          <p:cNvSpPr txBox="1"/>
          <p:nvPr/>
        </p:nvSpPr>
        <p:spPr>
          <a:xfrm>
            <a:off x="2138082" y="152400"/>
            <a:ext cx="4572000" cy="646331"/>
          </a:xfrm>
          <a:prstGeom prst="rect">
            <a:avLst/>
          </a:prstGeom>
          <a:noFill/>
        </p:spPr>
        <p:txBody>
          <a:bodyPr wrap="square" rtlCol="0">
            <a:spAutoFit/>
          </a:bodyPr>
          <a:lstStyle/>
          <a:p>
            <a:pPr algn="ctr"/>
            <a:r>
              <a:rPr lang="en-US" sz="3600" dirty="0" smtClean="0">
                <a:solidFill>
                  <a:schemeClr val="bg1"/>
                </a:solidFill>
              </a:rPr>
              <a:t>FACT SHEET</a:t>
            </a:r>
            <a:endParaRPr lang="en-US" sz="3600" dirty="0">
              <a:solidFill>
                <a:schemeClr val="bg1"/>
              </a:solidFill>
            </a:endParaRPr>
          </a:p>
        </p:txBody>
      </p:sp>
    </p:spTree>
    <p:extLst>
      <p:ext uri="{BB962C8B-B14F-4D97-AF65-F5344CB8AC3E}">
        <p14:creationId xmlns:p14="http://schemas.microsoft.com/office/powerpoint/2010/main" xmlns="" val="23978316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6"/>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712686" y="0"/>
            <a:ext cx="5368925" cy="6781800"/>
          </a:xfrm>
        </p:spPr>
      </p:pic>
    </p:spTree>
    <p:extLst>
      <p:ext uri="{BB962C8B-B14F-4D97-AF65-F5344CB8AC3E}">
        <p14:creationId xmlns:p14="http://schemas.microsoft.com/office/powerpoint/2010/main" xmlns="" val="34016638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741714" y="76200"/>
            <a:ext cx="5276850" cy="6781800"/>
          </a:xfrm>
        </p:spPr>
      </p:pic>
    </p:spTree>
    <p:extLst>
      <p:ext uri="{BB962C8B-B14F-4D97-AF65-F5344CB8AC3E}">
        <p14:creationId xmlns:p14="http://schemas.microsoft.com/office/powerpoint/2010/main" xmlns="" val="23570116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626664" y="0"/>
            <a:ext cx="5398251" cy="6604000"/>
          </a:xfrm>
        </p:spPr>
      </p:pic>
    </p:spTree>
    <p:extLst>
      <p:ext uri="{BB962C8B-B14F-4D97-AF65-F5344CB8AC3E}">
        <p14:creationId xmlns:p14="http://schemas.microsoft.com/office/powerpoint/2010/main" xmlns="" val="24288111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7" name="TextBox 6"/>
          <p:cNvSpPr txBox="1"/>
          <p:nvPr/>
        </p:nvSpPr>
        <p:spPr>
          <a:xfrm>
            <a:off x="0" y="57350"/>
            <a:ext cx="9144000" cy="1458861"/>
          </a:xfrm>
          <a:prstGeom prst="rect">
            <a:avLst/>
          </a:prstGeom>
          <a:noFill/>
        </p:spPr>
        <p:txBody>
          <a:bodyPr wrap="square" rtlCol="0">
            <a:spAutoFit/>
          </a:bodyPr>
          <a:lstStyle/>
          <a:p>
            <a:pPr algn="ctr"/>
            <a:r>
              <a:rPr lang="en-US" sz="2800" b="1" dirty="0">
                <a:solidFill>
                  <a:schemeClr val="accent2"/>
                </a:solidFill>
                <a:hlinkClick r:id="rId3"/>
              </a:rPr>
              <a:t>http</a:t>
            </a:r>
            <a:r>
              <a:rPr lang="en-US" sz="3600" b="1" dirty="0">
                <a:solidFill>
                  <a:schemeClr val="accent2"/>
                </a:solidFill>
                <a:hlinkClick r:id="rId3"/>
              </a:rPr>
              <a:t>://</a:t>
            </a:r>
            <a:r>
              <a:rPr lang="en-US" sz="3200" b="1" dirty="0" smtClean="0">
                <a:solidFill>
                  <a:schemeClr val="accent2"/>
                </a:solidFill>
                <a:hlinkClick r:id="rId3"/>
              </a:rPr>
              <a:t>www.osha.gov/stopfalls</a:t>
            </a:r>
            <a:endParaRPr lang="en-US" sz="3200" dirty="0">
              <a:solidFill>
                <a:schemeClr val="accent2"/>
              </a:solidFill>
            </a:endParaRPr>
          </a:p>
          <a:p>
            <a:pPr algn="ctr"/>
            <a:endParaRPr lang="en-US" sz="4400" dirty="0">
              <a:solidFill>
                <a:schemeClr val="accent2"/>
              </a:solidFill>
            </a:endParaRPr>
          </a:p>
        </p:txBody>
      </p:sp>
      <p:pic>
        <p:nvPicPr>
          <p:cNvPr id="1036"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7495" y="786780"/>
            <a:ext cx="6236780" cy="5338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3" name="Straight Arrow Connector 12"/>
          <p:cNvCxnSpPr>
            <a:stCxn id="18" idx="3"/>
          </p:cNvCxnSpPr>
          <p:nvPr/>
        </p:nvCxnSpPr>
        <p:spPr bwMode="auto">
          <a:xfrm flipV="1">
            <a:off x="1302729" y="2510971"/>
            <a:ext cx="2587100" cy="377372"/>
          </a:xfrm>
          <a:prstGeom prst="straightConnector1">
            <a:avLst/>
          </a:prstGeom>
          <a:noFill/>
          <a:ln w="25400" cap="flat" cmpd="sng" algn="ctr">
            <a:solidFill>
              <a:schemeClr val="bg2"/>
            </a:solidFill>
            <a:prstDash val="solid"/>
            <a:round/>
            <a:headEnd type="none" w="med" len="med"/>
            <a:tailEnd type="arrow"/>
          </a:ln>
          <a:effectLst/>
        </p:spPr>
      </p:cxnSp>
      <p:sp>
        <p:nvSpPr>
          <p:cNvPr id="18" name="TextBox 17"/>
          <p:cNvSpPr txBox="1"/>
          <p:nvPr/>
        </p:nvSpPr>
        <p:spPr>
          <a:xfrm>
            <a:off x="0" y="2749843"/>
            <a:ext cx="1302729" cy="276999"/>
          </a:xfrm>
          <a:prstGeom prst="rect">
            <a:avLst/>
          </a:prstGeom>
          <a:noFill/>
        </p:spPr>
        <p:txBody>
          <a:bodyPr wrap="none" rtlCol="0">
            <a:spAutoFit/>
          </a:bodyPr>
          <a:lstStyle/>
          <a:p>
            <a:r>
              <a:rPr lang="en-US" dirty="0" smtClean="0">
                <a:solidFill>
                  <a:schemeClr val="bg1"/>
                </a:solidFill>
              </a:rPr>
              <a:t>New Training Tab</a:t>
            </a:r>
            <a:endParaRPr lang="en-US" dirty="0">
              <a:solidFill>
                <a:schemeClr val="bg1"/>
              </a:solidFill>
            </a:endParaRPr>
          </a:p>
        </p:txBody>
      </p:sp>
    </p:spTree>
    <p:extLst>
      <p:ext uri="{BB962C8B-B14F-4D97-AF65-F5344CB8AC3E}">
        <p14:creationId xmlns:p14="http://schemas.microsoft.com/office/powerpoint/2010/main" xmlns="" val="28873467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457200"/>
            <a:ext cx="9144000" cy="703481"/>
          </a:xfrm>
        </p:spPr>
        <p:txBody>
          <a:bodyPr>
            <a:normAutofit fontScale="90000"/>
          </a:bodyPr>
          <a:lstStyle/>
          <a:p>
            <a:pPr eaLnBrk="1" hangingPunct="1"/>
            <a:r>
              <a:rPr lang="en-US" sz="3600" dirty="0" smtClean="0"/>
              <a:t/>
            </a:r>
            <a:br>
              <a:rPr lang="en-US" sz="3600" dirty="0" smtClean="0"/>
            </a:br>
            <a:r>
              <a:rPr lang="en-US" sz="3600" dirty="0" smtClean="0"/>
              <a:t/>
            </a:r>
            <a:br>
              <a:rPr lang="en-US" sz="3600" dirty="0" smtClean="0"/>
            </a:br>
            <a:endParaRPr lang="en-US" sz="3600" dirty="0" smtClean="0"/>
          </a:p>
        </p:txBody>
      </p:sp>
      <p:sp>
        <p:nvSpPr>
          <p:cNvPr id="15363" name="Rectangle 3"/>
          <p:cNvSpPr>
            <a:spLocks noGrp="1" noChangeArrowheads="1"/>
          </p:cNvSpPr>
          <p:nvPr>
            <p:ph type="body" idx="1"/>
          </p:nvPr>
        </p:nvSpPr>
        <p:spPr>
          <a:xfrm>
            <a:off x="304800" y="1143000"/>
            <a:ext cx="8839200" cy="5083630"/>
          </a:xfrm>
        </p:spPr>
        <p:txBody>
          <a:bodyPr>
            <a:normAutofit lnSpcReduction="10000"/>
          </a:bodyPr>
          <a:lstStyle/>
          <a:p>
            <a:pPr>
              <a:lnSpc>
                <a:spcPct val="80000"/>
              </a:lnSpc>
              <a:buNone/>
            </a:pPr>
            <a:r>
              <a:rPr lang="en-US" sz="2400" dirty="0" smtClean="0"/>
              <a:t>Fact Sheets</a:t>
            </a:r>
          </a:p>
          <a:p>
            <a:pPr marL="0" indent="0" eaLnBrk="1" hangingPunct="1">
              <a:lnSpc>
                <a:spcPct val="80000"/>
              </a:lnSpc>
              <a:buNone/>
            </a:pPr>
            <a:endParaRPr lang="en-US" sz="1800" dirty="0" smtClean="0"/>
          </a:p>
          <a:p>
            <a:pPr eaLnBrk="1" hangingPunct="1">
              <a:lnSpc>
                <a:spcPct val="80000"/>
              </a:lnSpc>
            </a:pPr>
            <a:r>
              <a:rPr lang="en-US" sz="1800" dirty="0" smtClean="0"/>
              <a:t>Installing Standing Seam Metal Roofs </a:t>
            </a:r>
          </a:p>
          <a:p>
            <a:pPr eaLnBrk="1" hangingPunct="1">
              <a:lnSpc>
                <a:spcPct val="80000"/>
              </a:lnSpc>
            </a:pPr>
            <a:endParaRPr lang="en-US" sz="1800" dirty="0" smtClean="0"/>
          </a:p>
          <a:p>
            <a:pPr eaLnBrk="1" hangingPunct="1">
              <a:lnSpc>
                <a:spcPct val="80000"/>
              </a:lnSpc>
            </a:pPr>
            <a:r>
              <a:rPr lang="en-US" sz="1800" dirty="0" smtClean="0"/>
              <a:t>Re-Roofing</a:t>
            </a:r>
          </a:p>
          <a:p>
            <a:pPr eaLnBrk="1" hangingPunct="1">
              <a:lnSpc>
                <a:spcPct val="80000"/>
              </a:lnSpc>
            </a:pPr>
            <a:endParaRPr lang="en-US" sz="1800" dirty="0" smtClean="0"/>
          </a:p>
          <a:p>
            <a:pPr eaLnBrk="1" hangingPunct="1">
              <a:lnSpc>
                <a:spcPct val="80000"/>
              </a:lnSpc>
            </a:pPr>
            <a:r>
              <a:rPr lang="en-US" sz="1800" dirty="0" smtClean="0"/>
              <a:t>Roof Sheathing </a:t>
            </a:r>
          </a:p>
          <a:p>
            <a:pPr eaLnBrk="1" hangingPunct="1">
              <a:lnSpc>
                <a:spcPct val="80000"/>
              </a:lnSpc>
              <a:buFontTx/>
              <a:buNone/>
            </a:pPr>
            <a:r>
              <a:rPr lang="en-US" sz="1800" dirty="0" smtClean="0"/>
              <a:t>  </a:t>
            </a:r>
          </a:p>
          <a:p>
            <a:pPr eaLnBrk="1" hangingPunct="1">
              <a:lnSpc>
                <a:spcPct val="80000"/>
              </a:lnSpc>
            </a:pPr>
            <a:r>
              <a:rPr lang="en-US" sz="1800" dirty="0" smtClean="0"/>
              <a:t>Installing Roof Trusses </a:t>
            </a:r>
          </a:p>
          <a:p>
            <a:pPr eaLnBrk="1" hangingPunct="1">
              <a:lnSpc>
                <a:spcPct val="80000"/>
              </a:lnSpc>
            </a:pPr>
            <a:endParaRPr lang="en-US" sz="1800" dirty="0" smtClean="0"/>
          </a:p>
          <a:p>
            <a:pPr eaLnBrk="1" hangingPunct="1">
              <a:lnSpc>
                <a:spcPct val="80000"/>
              </a:lnSpc>
            </a:pPr>
            <a:r>
              <a:rPr lang="en-US" sz="1800" dirty="0" smtClean="0"/>
              <a:t>Installing Tile Roofs </a:t>
            </a:r>
          </a:p>
          <a:p>
            <a:pPr eaLnBrk="1" hangingPunct="1">
              <a:lnSpc>
                <a:spcPct val="80000"/>
              </a:lnSpc>
            </a:pPr>
            <a:endParaRPr lang="en-US" sz="1800" dirty="0" smtClean="0"/>
          </a:p>
          <a:p>
            <a:pPr eaLnBrk="1" hangingPunct="1">
              <a:lnSpc>
                <a:spcPct val="80000"/>
              </a:lnSpc>
            </a:pPr>
            <a:r>
              <a:rPr lang="en-US" sz="1800" dirty="0" smtClean="0"/>
              <a:t>Roof Repair </a:t>
            </a:r>
          </a:p>
          <a:p>
            <a:pPr eaLnBrk="1" hangingPunct="1">
              <a:lnSpc>
                <a:spcPct val="80000"/>
              </a:lnSpc>
            </a:pPr>
            <a:endParaRPr lang="en-US" sz="1800" dirty="0">
              <a:ea typeface="ＭＳ Ｐゴシック" charset="-128"/>
            </a:endParaRPr>
          </a:p>
          <a:p>
            <a:pPr eaLnBrk="1" hangingPunct="1">
              <a:lnSpc>
                <a:spcPct val="80000"/>
              </a:lnSpc>
            </a:pPr>
            <a:r>
              <a:rPr lang="en-US" sz="1800" i="1" dirty="0" smtClean="0">
                <a:solidFill>
                  <a:srgbClr val="FF0000"/>
                </a:solidFill>
                <a:ea typeface="ＭＳ Ｐゴシック" charset="-128"/>
              </a:rPr>
              <a:t>New</a:t>
            </a:r>
            <a:r>
              <a:rPr lang="en-US" sz="1800" dirty="0" smtClean="0">
                <a:ea typeface="ＭＳ Ｐゴシック" charset="-128"/>
              </a:rPr>
              <a:t> - Working </a:t>
            </a:r>
            <a:r>
              <a:rPr lang="en-US" sz="1800" dirty="0">
                <a:ea typeface="ＭＳ Ｐゴシック" charset="-128"/>
              </a:rPr>
              <a:t>in </a:t>
            </a:r>
            <a:r>
              <a:rPr lang="en-US" sz="1800" dirty="0" smtClean="0">
                <a:ea typeface="ＭＳ Ｐゴシック" charset="-128"/>
              </a:rPr>
              <a:t>Attics </a:t>
            </a:r>
          </a:p>
          <a:p>
            <a:pPr eaLnBrk="1" hangingPunct="1">
              <a:lnSpc>
                <a:spcPct val="80000"/>
              </a:lnSpc>
            </a:pPr>
            <a:endParaRPr lang="en-US" sz="1800" dirty="0" smtClean="0">
              <a:ea typeface="ＭＳ Ｐゴシック" charset="-128"/>
            </a:endParaRPr>
          </a:p>
          <a:p>
            <a:pPr eaLnBrk="1" hangingPunct="1">
              <a:lnSpc>
                <a:spcPct val="80000"/>
              </a:lnSpc>
            </a:pPr>
            <a:r>
              <a:rPr lang="en-US" sz="1800" i="1" dirty="0" smtClean="0">
                <a:solidFill>
                  <a:srgbClr val="FF0000"/>
                </a:solidFill>
                <a:ea typeface="ＭＳ Ｐゴシック" charset="-128"/>
              </a:rPr>
              <a:t>New</a:t>
            </a:r>
            <a:r>
              <a:rPr lang="en-US" sz="1800" dirty="0" smtClean="0">
                <a:ea typeface="ＭＳ Ｐゴシック" charset="-128"/>
              </a:rPr>
              <a:t> - Erecting Exterior and Interior Walls</a:t>
            </a:r>
          </a:p>
          <a:p>
            <a:pPr eaLnBrk="1" hangingPunct="1">
              <a:lnSpc>
                <a:spcPct val="80000"/>
              </a:lnSpc>
            </a:pPr>
            <a:endParaRPr lang="en-US" sz="1800" dirty="0" smtClean="0">
              <a:ea typeface="ＭＳ Ｐゴシック" charset="-128"/>
            </a:endParaRPr>
          </a:p>
          <a:p>
            <a:pPr eaLnBrk="1" hangingPunct="1">
              <a:lnSpc>
                <a:spcPct val="80000"/>
              </a:lnSpc>
            </a:pPr>
            <a:r>
              <a:rPr lang="en-US" sz="1800" i="1" dirty="0" smtClean="0">
                <a:solidFill>
                  <a:srgbClr val="FF0000"/>
                </a:solidFill>
                <a:ea typeface="ＭＳ Ｐゴシック" charset="-128"/>
              </a:rPr>
              <a:t>New</a:t>
            </a:r>
            <a:r>
              <a:rPr lang="en-US" sz="1800" dirty="0" smtClean="0">
                <a:ea typeface="ＭＳ Ｐゴシック" charset="-128"/>
              </a:rPr>
              <a:t> - Floor Joist and Decking Installation</a:t>
            </a:r>
            <a:endParaRPr lang="en-US" sz="1800" dirty="0">
              <a:ea typeface="ＭＳ Ｐゴシック" charset="-128"/>
            </a:endParaRPr>
          </a:p>
          <a:p>
            <a:pPr eaLnBrk="1" hangingPunct="1">
              <a:lnSpc>
                <a:spcPct val="80000"/>
              </a:lnSpc>
            </a:pPr>
            <a:endParaRPr lang="en-US" sz="2000" dirty="0" smtClean="0"/>
          </a:p>
          <a:p>
            <a:pPr eaLnBrk="1" hangingPunct="1">
              <a:lnSpc>
                <a:spcPct val="80000"/>
              </a:lnSpc>
            </a:pPr>
            <a:endParaRPr lang="en-US" sz="2400" dirty="0" smtClean="0"/>
          </a:p>
          <a:p>
            <a:pPr eaLnBrk="1" hangingPunct="1">
              <a:lnSpc>
                <a:spcPct val="80000"/>
              </a:lnSpc>
            </a:pPr>
            <a:endParaRPr lang="en-US" sz="2400" dirty="0" smtClean="0"/>
          </a:p>
        </p:txBody>
      </p:sp>
      <p:sp>
        <p:nvSpPr>
          <p:cNvPr id="4" name="TextBox 3"/>
          <p:cNvSpPr txBox="1"/>
          <p:nvPr/>
        </p:nvSpPr>
        <p:spPr>
          <a:xfrm>
            <a:off x="0" y="285750"/>
            <a:ext cx="8915400" cy="646331"/>
          </a:xfrm>
          <a:prstGeom prst="rect">
            <a:avLst/>
          </a:prstGeom>
          <a:noFill/>
        </p:spPr>
        <p:txBody>
          <a:bodyPr wrap="square" rtlCol="0">
            <a:spAutoFit/>
          </a:bodyPr>
          <a:lstStyle/>
          <a:p>
            <a:pPr algn="ctr"/>
            <a:r>
              <a:rPr lang="en-US" sz="3600" dirty="0" smtClean="0">
                <a:solidFill>
                  <a:schemeClr val="accent2"/>
                </a:solidFill>
              </a:rPr>
              <a:t>OSHA  Directorate of Construction Website</a:t>
            </a:r>
            <a:endParaRPr lang="en-US" sz="3600" dirty="0">
              <a:solidFill>
                <a:schemeClr val="accent2"/>
              </a:solidFill>
            </a:endParaRPr>
          </a:p>
        </p:txBody>
      </p:sp>
    </p:spTree>
    <p:extLst>
      <p:ext uri="{BB962C8B-B14F-4D97-AF65-F5344CB8AC3E}">
        <p14:creationId xmlns:p14="http://schemas.microsoft.com/office/powerpoint/2010/main" xmlns="" val="23150015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smtClean="0"/>
              <a:t>Construction Fall Prevention Campaign Goal</a:t>
            </a:r>
            <a:endParaRPr lang="en-US" dirty="0"/>
          </a:p>
        </p:txBody>
      </p:sp>
      <p:sp>
        <p:nvSpPr>
          <p:cNvPr id="3" name="Content Placeholder 2"/>
          <p:cNvSpPr>
            <a:spLocks noGrp="1"/>
          </p:cNvSpPr>
          <p:nvPr>
            <p:ph idx="1"/>
          </p:nvPr>
        </p:nvSpPr>
        <p:spPr/>
        <p:txBody>
          <a:bodyPr/>
          <a:lstStyle/>
          <a:p>
            <a:pPr marL="0" indent="0">
              <a:buNone/>
            </a:pPr>
            <a:r>
              <a:rPr lang="en-US" dirty="0" smtClean="0"/>
              <a:t>To provide small residential construction contractors/owners the information, motivation, and support they need to create the necessary conditions for their workers to work safely at heights.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12114" y="3715647"/>
            <a:ext cx="2883124" cy="2381861"/>
          </a:xfrm>
          <a:prstGeom prst="rect">
            <a:avLst/>
          </a:prstGeom>
        </p:spPr>
      </p:pic>
    </p:spTree>
    <p:extLst>
      <p:ext uri="{BB962C8B-B14F-4D97-AF65-F5344CB8AC3E}">
        <p14:creationId xmlns:p14="http://schemas.microsoft.com/office/powerpoint/2010/main" xmlns="" val="161213708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200" dirty="0" smtClean="0">
                <a:solidFill>
                  <a:schemeClr val="accent2"/>
                </a:solidFill>
              </a:rPr>
              <a:t>Construction Fall Protection </a:t>
            </a:r>
            <a:br>
              <a:rPr lang="en-US" sz="3200" dirty="0" smtClean="0">
                <a:solidFill>
                  <a:schemeClr val="accent2"/>
                </a:solidFill>
              </a:rPr>
            </a:br>
            <a:r>
              <a:rPr lang="en-US" sz="3200" dirty="0" smtClean="0">
                <a:solidFill>
                  <a:schemeClr val="accent2"/>
                </a:solidFill>
              </a:rPr>
              <a:t>Products Under Development</a:t>
            </a:r>
          </a:p>
        </p:txBody>
      </p:sp>
      <p:sp>
        <p:nvSpPr>
          <p:cNvPr id="16387" name="Rectangle 3"/>
          <p:cNvSpPr>
            <a:spLocks noGrp="1" noChangeArrowheads="1"/>
          </p:cNvSpPr>
          <p:nvPr>
            <p:ph type="body" idx="1"/>
          </p:nvPr>
        </p:nvSpPr>
        <p:spPr>
          <a:xfrm>
            <a:off x="931863" y="1749198"/>
            <a:ext cx="7793037" cy="4114800"/>
          </a:xfrm>
        </p:spPr>
        <p:txBody>
          <a:bodyPr>
            <a:normAutofit fontScale="85000" lnSpcReduction="10000"/>
          </a:bodyPr>
          <a:lstStyle/>
          <a:p>
            <a:pPr marL="0" indent="0" eaLnBrk="1" hangingPunct="1"/>
            <a:endParaRPr lang="en-US" sz="2000" dirty="0" smtClean="0"/>
          </a:p>
          <a:p>
            <a:pPr marL="0" indent="0" eaLnBrk="1" hangingPunct="1"/>
            <a:r>
              <a:rPr lang="en-US" sz="2000" dirty="0" smtClean="0"/>
              <a:t>Misc.:</a:t>
            </a:r>
          </a:p>
          <a:p>
            <a:pPr lvl="1">
              <a:buFont typeface="Arial" pitchFamily="34" charset="0"/>
              <a:buChar char="•"/>
            </a:pPr>
            <a:r>
              <a:rPr lang="en-US" sz="1800" dirty="0" smtClean="0"/>
              <a:t>Rewrite of 1998 Publication Subpart M  - Fall Protection guidance document</a:t>
            </a:r>
          </a:p>
          <a:p>
            <a:pPr lvl="1">
              <a:buFont typeface="Arial" pitchFamily="34" charset="0"/>
              <a:buChar char="•"/>
            </a:pPr>
            <a:r>
              <a:rPr lang="en-US" sz="1800" dirty="0" smtClean="0"/>
              <a:t>Roofing safe work practices </a:t>
            </a:r>
          </a:p>
          <a:p>
            <a:pPr lvl="1">
              <a:buFont typeface="Arial" pitchFamily="34" charset="0"/>
              <a:buChar char="•"/>
            </a:pPr>
            <a:r>
              <a:rPr lang="en-US" sz="1800" dirty="0" smtClean="0"/>
              <a:t>Video from the State of Washington (Residential Construction Techniques)  </a:t>
            </a:r>
          </a:p>
          <a:p>
            <a:pPr lvl="1">
              <a:buFont typeface="Arial" pitchFamily="34" charset="0"/>
              <a:buChar char="•"/>
            </a:pPr>
            <a:r>
              <a:rPr lang="en-US" sz="1800" dirty="0" smtClean="0"/>
              <a:t>Miscellaneous English to Spanish translations for video and outreach products </a:t>
            </a:r>
          </a:p>
          <a:p>
            <a:pPr marL="0" indent="0" eaLnBrk="1" hangingPunct="1"/>
            <a:endParaRPr lang="en-US" sz="2000" dirty="0" smtClean="0"/>
          </a:p>
          <a:p>
            <a:pPr marL="0" indent="0" eaLnBrk="1" hangingPunct="1"/>
            <a:r>
              <a:rPr lang="en-US" sz="2000" dirty="0" smtClean="0"/>
              <a:t>Fact Sheets</a:t>
            </a:r>
          </a:p>
          <a:p>
            <a:pPr lvl="1">
              <a:buFont typeface="Arial" pitchFamily="34" charset="0"/>
              <a:buChar char="•"/>
            </a:pPr>
            <a:r>
              <a:rPr lang="en-US" sz="1800" dirty="0" smtClean="0"/>
              <a:t>Extension Ladders</a:t>
            </a:r>
          </a:p>
          <a:p>
            <a:pPr lvl="1">
              <a:buFont typeface="Arial" pitchFamily="34" charset="0"/>
              <a:buChar char="•"/>
            </a:pPr>
            <a:r>
              <a:rPr lang="en-US" sz="1800" dirty="0" smtClean="0"/>
              <a:t>Step/A </a:t>
            </a:r>
            <a:r>
              <a:rPr lang="en-US" sz="1800" dirty="0"/>
              <a:t>F</a:t>
            </a:r>
            <a:r>
              <a:rPr lang="en-US" sz="1800" dirty="0" smtClean="0"/>
              <a:t>rame ladders</a:t>
            </a:r>
          </a:p>
          <a:p>
            <a:pPr lvl="1">
              <a:buFont typeface="Arial" pitchFamily="34" charset="0"/>
              <a:buChar char="•"/>
            </a:pPr>
            <a:r>
              <a:rPr lang="en-US" sz="1800" dirty="0" smtClean="0"/>
              <a:t>Job Made Ladders</a:t>
            </a:r>
          </a:p>
          <a:p>
            <a:pPr lvl="1">
              <a:buFont typeface="Arial" pitchFamily="34" charset="0"/>
              <a:buChar char="•"/>
            </a:pPr>
            <a:r>
              <a:rPr lang="en-US" sz="1800" dirty="0" smtClean="0"/>
              <a:t>Narrow Frame Scaffolds (Baker/Perry)</a:t>
            </a:r>
          </a:p>
          <a:p>
            <a:pPr lvl="1">
              <a:buFont typeface="Arial" pitchFamily="34" charset="0"/>
              <a:buChar char="•"/>
            </a:pPr>
            <a:r>
              <a:rPr lang="en-US" sz="1800" dirty="0" smtClean="0"/>
              <a:t>Tube and Coupler Scaffold</a:t>
            </a:r>
          </a:p>
          <a:p>
            <a:pPr lvl="1">
              <a:buFont typeface="Arial" pitchFamily="34" charset="0"/>
              <a:buChar char="•"/>
            </a:pPr>
            <a:r>
              <a:rPr lang="en-US" sz="1800" dirty="0" smtClean="0"/>
              <a:t>Pump Jack Scaffold</a:t>
            </a:r>
          </a:p>
          <a:p>
            <a:endParaRPr lang="en-US" sz="2000" dirty="0" smtClean="0"/>
          </a:p>
          <a:p>
            <a:pPr eaLnBrk="1" hangingPunct="1"/>
            <a:endParaRPr lang="en-US" sz="2400" dirty="0" smtClean="0"/>
          </a:p>
          <a:p>
            <a:pPr lvl="1" eaLnBrk="1" hangingPunct="1"/>
            <a:endParaRPr lang="en-US" dirty="0" smtClean="0">
              <a:ea typeface="ＭＳ Ｐゴシック" charset="-128"/>
            </a:endParaRPr>
          </a:p>
          <a:p>
            <a:pPr lvl="1" eaLnBrk="1" hangingPunct="1"/>
            <a:endParaRPr lang="en-US" dirty="0" smtClean="0">
              <a:ea typeface="ＭＳ Ｐゴシック" charset="-128"/>
            </a:endParaRPr>
          </a:p>
        </p:txBody>
      </p:sp>
    </p:spTree>
    <p:extLst>
      <p:ext uri="{BB962C8B-B14F-4D97-AF65-F5344CB8AC3E}">
        <p14:creationId xmlns:p14="http://schemas.microsoft.com/office/powerpoint/2010/main" xmlns="" val="33919184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solidFill>
                  <a:schemeClr val="accent2"/>
                </a:solidFill>
              </a:rPr>
              <a:t>Fall Prevention Field Activity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Regional and Area Offices  </a:t>
            </a:r>
          </a:p>
          <a:p>
            <a:pPr lvl="1"/>
            <a:r>
              <a:rPr lang="en-US" dirty="0" smtClean="0"/>
              <a:t>357 </a:t>
            </a:r>
            <a:r>
              <a:rPr lang="en-US" dirty="0"/>
              <a:t>f</a:t>
            </a:r>
            <a:r>
              <a:rPr lang="en-US" dirty="0" smtClean="0"/>
              <a:t>all prevention </a:t>
            </a:r>
            <a:r>
              <a:rPr lang="en-US" dirty="0"/>
              <a:t>o</a:t>
            </a:r>
            <a:r>
              <a:rPr lang="en-US" dirty="0" smtClean="0"/>
              <a:t>utreach </a:t>
            </a:r>
            <a:r>
              <a:rPr lang="en-US" dirty="0"/>
              <a:t>a</a:t>
            </a:r>
            <a:r>
              <a:rPr lang="en-US" dirty="0" smtClean="0"/>
              <a:t>ctivities since the Fall Prevention Campaign launch on April 26, 2012</a:t>
            </a:r>
          </a:p>
          <a:p>
            <a:pPr lvl="1"/>
            <a:r>
              <a:rPr lang="en-US" dirty="0" smtClean="0"/>
              <a:t>In first three quarters FY 2012 </a:t>
            </a:r>
            <a:r>
              <a:rPr lang="en-US" dirty="0"/>
              <a:t>c</a:t>
            </a:r>
            <a:r>
              <a:rPr lang="en-US" dirty="0" smtClean="0"/>
              <a:t>onducted 809 outreach activities related to fall protection in residential construction</a:t>
            </a:r>
          </a:p>
          <a:p>
            <a:r>
              <a:rPr lang="en-US" dirty="0" smtClean="0"/>
              <a:t>Consultation </a:t>
            </a:r>
          </a:p>
          <a:p>
            <a:pPr lvl="1"/>
            <a:r>
              <a:rPr lang="en-US" dirty="0"/>
              <a:t>In first three quarters FY 2012 On-site </a:t>
            </a:r>
            <a:r>
              <a:rPr lang="en-US" dirty="0" smtClean="0"/>
              <a:t>visits – 2,527 related to fall protection in residential construction</a:t>
            </a:r>
          </a:p>
          <a:p>
            <a:pPr lvl="2"/>
            <a:r>
              <a:rPr lang="en-US" dirty="0" smtClean="0"/>
              <a:t>925 Training sessions </a:t>
            </a:r>
          </a:p>
          <a:p>
            <a:pPr lvl="2"/>
            <a:r>
              <a:rPr lang="en-US" dirty="0" smtClean="0"/>
              <a:t>438 presentations </a:t>
            </a:r>
          </a:p>
          <a:p>
            <a:pPr marL="914400" lvl="2" indent="0">
              <a:buNone/>
            </a:pPr>
            <a:r>
              <a:rPr lang="en-US" dirty="0" smtClean="0"/>
              <a:t>      </a:t>
            </a:r>
          </a:p>
          <a:p>
            <a:endParaRPr lang="en-US" sz="1900" dirty="0" smtClean="0"/>
          </a:p>
        </p:txBody>
      </p:sp>
    </p:spTree>
    <p:extLst>
      <p:ext uri="{BB962C8B-B14F-4D97-AF65-F5344CB8AC3E}">
        <p14:creationId xmlns:p14="http://schemas.microsoft.com/office/powerpoint/2010/main" xmlns="" val="401250640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92162"/>
          </a:xfrm>
        </p:spPr>
        <p:txBody>
          <a:bodyPr>
            <a:normAutofit/>
          </a:bodyPr>
          <a:lstStyle/>
          <a:p>
            <a:r>
              <a:rPr lang="en-US" dirty="0" smtClean="0">
                <a:solidFill>
                  <a:schemeClr val="accent2"/>
                </a:solidFill>
              </a:rPr>
              <a:t>Training</a:t>
            </a:r>
            <a:endParaRPr lang="en-US" dirty="0">
              <a:solidFill>
                <a:schemeClr val="accent2"/>
              </a:solidFill>
            </a:endParaRPr>
          </a:p>
        </p:txBody>
      </p:sp>
      <p:sp>
        <p:nvSpPr>
          <p:cNvPr id="3" name="Content Placeholder 2"/>
          <p:cNvSpPr>
            <a:spLocks noGrp="1"/>
          </p:cNvSpPr>
          <p:nvPr>
            <p:ph idx="1"/>
          </p:nvPr>
        </p:nvSpPr>
        <p:spPr>
          <a:xfrm>
            <a:off x="290286" y="674914"/>
            <a:ext cx="8371114" cy="5246915"/>
          </a:xfrm>
        </p:spPr>
        <p:txBody>
          <a:bodyPr>
            <a:normAutofit/>
          </a:bodyPr>
          <a:lstStyle/>
          <a:p>
            <a:pPr marL="0" indent="0">
              <a:buNone/>
            </a:pPr>
            <a:r>
              <a:rPr lang="en-US" sz="2000" b="1" dirty="0" smtClean="0"/>
              <a:t>Education Centers </a:t>
            </a:r>
          </a:p>
          <a:p>
            <a:pPr lvl="1"/>
            <a:r>
              <a:rPr lang="en-US" sz="1800" dirty="0" smtClean="0"/>
              <a:t>Course# 3110 Fall Arrest Systems </a:t>
            </a:r>
          </a:p>
          <a:p>
            <a:pPr lvl="2"/>
            <a:r>
              <a:rPr lang="en-US" sz="1600" dirty="0" smtClean="0"/>
              <a:t>Principles of Fall Protection</a:t>
            </a:r>
          </a:p>
          <a:p>
            <a:pPr lvl="2"/>
            <a:r>
              <a:rPr lang="en-US" sz="1600" dirty="0" smtClean="0"/>
              <a:t>Fall Protection Components</a:t>
            </a:r>
          </a:p>
          <a:p>
            <a:pPr lvl="3"/>
            <a:r>
              <a:rPr lang="en-US" sz="1400" dirty="0" smtClean="0"/>
              <a:t>Limitations</a:t>
            </a:r>
          </a:p>
          <a:p>
            <a:pPr lvl="3"/>
            <a:r>
              <a:rPr lang="en-US" sz="1400" dirty="0" smtClean="0"/>
              <a:t>Field Exercise/Hands on</a:t>
            </a:r>
          </a:p>
          <a:p>
            <a:pPr lvl="1"/>
            <a:r>
              <a:rPr lang="en-US" sz="1800" dirty="0" smtClean="0"/>
              <a:t>Course #7405 – Fall Hazard Awareness for the Construction Industry</a:t>
            </a:r>
          </a:p>
          <a:p>
            <a:pPr lvl="2"/>
            <a:r>
              <a:rPr lang="en-US" sz="1600" dirty="0" smtClean="0"/>
              <a:t>Identify, Prevent, or Control Fall Hazards at Construction Sites</a:t>
            </a:r>
          </a:p>
          <a:p>
            <a:pPr marL="0" indent="0">
              <a:buNone/>
            </a:pPr>
            <a:r>
              <a:rPr lang="en-US" sz="2000" b="1" dirty="0" smtClean="0"/>
              <a:t>Susan Harwood Grants</a:t>
            </a:r>
            <a:endParaRPr lang="en-US" sz="2000" b="1" dirty="0"/>
          </a:p>
          <a:p>
            <a:pPr lvl="1"/>
            <a:r>
              <a:rPr lang="en-US" sz="1800" dirty="0" smtClean="0"/>
              <a:t>Numerous training and developmental grants includes fall protection topics : </a:t>
            </a:r>
          </a:p>
          <a:p>
            <a:pPr lvl="2"/>
            <a:r>
              <a:rPr lang="en-US" sz="1600" dirty="0" smtClean="0">
                <a:hlinkClick r:id="rId3"/>
              </a:rPr>
              <a:t>http</a:t>
            </a:r>
            <a:r>
              <a:rPr lang="en-US" sz="1600" dirty="0">
                <a:hlinkClick r:id="rId3"/>
              </a:rPr>
              <a:t>://</a:t>
            </a:r>
            <a:r>
              <a:rPr lang="en-US" sz="1600" dirty="0" smtClean="0">
                <a:hlinkClick r:id="rId3"/>
              </a:rPr>
              <a:t>www.osha.gov/dte/sharwood/grantawards.htm</a:t>
            </a:r>
            <a:endParaRPr lang="en-US" sz="1600" dirty="0" smtClean="0"/>
          </a:p>
          <a:p>
            <a:pPr marL="0" indent="0">
              <a:buNone/>
            </a:pPr>
            <a:r>
              <a:rPr lang="en-US" sz="2000" b="1" dirty="0" smtClean="0"/>
              <a:t>OSHA Fall Prevention Webpage</a:t>
            </a:r>
          </a:p>
          <a:p>
            <a:pPr lvl="1"/>
            <a:r>
              <a:rPr lang="en-US" sz="2000" dirty="0" smtClean="0"/>
              <a:t>Training Resources for fall protection and prevention (Tab on site)</a:t>
            </a:r>
          </a:p>
          <a:p>
            <a:pPr lvl="2"/>
            <a:r>
              <a:rPr lang="en-US" sz="1600" dirty="0">
                <a:hlinkClick r:id="rId4"/>
              </a:rPr>
              <a:t>http://</a:t>
            </a:r>
            <a:r>
              <a:rPr lang="en-US" sz="1600" dirty="0" smtClean="0">
                <a:hlinkClick r:id="rId4"/>
              </a:rPr>
              <a:t>www.osha.gov/stopfalls/trainingresources.htm</a:t>
            </a:r>
            <a:r>
              <a:rPr lang="en-US" sz="1800" dirty="0" smtClean="0">
                <a:hlinkClick r:id="rId4"/>
              </a:rPr>
              <a:t>l</a:t>
            </a:r>
            <a:endParaRPr lang="en-US" sz="1800" dirty="0" smtClean="0"/>
          </a:p>
          <a:p>
            <a:pPr lvl="2"/>
            <a:endParaRPr lang="en-US" sz="1800" dirty="0" smtClean="0"/>
          </a:p>
          <a:p>
            <a:pPr marL="914400" lvl="2" indent="0">
              <a:buNone/>
            </a:pPr>
            <a:endParaRPr lang="en-US" sz="1800" dirty="0" smtClean="0"/>
          </a:p>
          <a:p>
            <a:pPr lvl="1"/>
            <a:endParaRPr lang="en-US" sz="2200" dirty="0" smtClean="0"/>
          </a:p>
          <a:p>
            <a:pPr lvl="1"/>
            <a:endParaRPr lang="en-US" sz="2200" dirty="0" smtClean="0"/>
          </a:p>
          <a:p>
            <a:pPr marL="0" indent="0">
              <a:buNone/>
            </a:pPr>
            <a:endParaRPr lang="en-US" dirty="0"/>
          </a:p>
        </p:txBody>
      </p:sp>
    </p:spTree>
    <p:extLst>
      <p:ext uri="{BB962C8B-B14F-4D97-AF65-F5344CB8AC3E}">
        <p14:creationId xmlns:p14="http://schemas.microsoft.com/office/powerpoint/2010/main" xmlns="" val="333238465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257"/>
            <a:ext cx="9143999" cy="1330553"/>
          </a:xfrm>
        </p:spPr>
        <p:txBody>
          <a:bodyPr>
            <a:normAutofit/>
          </a:bodyPr>
          <a:lstStyle/>
          <a:p>
            <a:r>
              <a:rPr lang="en-US" dirty="0" smtClean="0"/>
              <a:t/>
            </a:r>
            <a:br>
              <a:rPr lang="en-US" dirty="0" smtClean="0"/>
            </a:br>
            <a:r>
              <a:rPr lang="en-US" dirty="0" smtClean="0">
                <a:solidFill>
                  <a:schemeClr val="accent2"/>
                </a:solidFill>
              </a:rPr>
              <a:t>Contact Information</a:t>
            </a:r>
            <a:endParaRPr lang="en-US" dirty="0">
              <a:solidFill>
                <a:schemeClr val="accent2"/>
              </a:solidFill>
            </a:endParaRPr>
          </a:p>
        </p:txBody>
      </p:sp>
      <p:sp>
        <p:nvSpPr>
          <p:cNvPr id="3" name="Content Placeholder 2"/>
          <p:cNvSpPr>
            <a:spLocks noGrp="1"/>
          </p:cNvSpPr>
          <p:nvPr>
            <p:ph idx="1"/>
          </p:nvPr>
        </p:nvSpPr>
        <p:spPr>
          <a:xfrm>
            <a:off x="145143" y="1763712"/>
            <a:ext cx="8853714" cy="5094287"/>
          </a:xfrm>
        </p:spPr>
        <p:txBody>
          <a:bodyPr/>
          <a:lstStyle/>
          <a:p>
            <a:pPr marL="0" indent="0" algn="ctr">
              <a:buNone/>
            </a:pPr>
            <a:endParaRPr lang="en-US" dirty="0" smtClean="0"/>
          </a:p>
          <a:p>
            <a:pPr marL="0" indent="0" algn="ctr">
              <a:buNone/>
            </a:pPr>
            <a:r>
              <a:rPr lang="en-US" dirty="0" smtClean="0"/>
              <a:t>Jim Maddux, Director</a:t>
            </a:r>
          </a:p>
          <a:p>
            <a:pPr marL="0" indent="0" algn="ctr">
              <a:buNone/>
            </a:pPr>
            <a:r>
              <a:rPr lang="en-US" dirty="0" smtClean="0"/>
              <a:t>Directorate of Construction</a:t>
            </a:r>
          </a:p>
          <a:p>
            <a:pPr marL="0" indent="0" algn="ctr">
              <a:buNone/>
            </a:pPr>
            <a:r>
              <a:rPr lang="en-US" dirty="0" smtClean="0">
                <a:hlinkClick r:id="rId3"/>
              </a:rPr>
              <a:t>Maddux.jim@dol.gov</a:t>
            </a:r>
            <a:endParaRPr lang="en-US" dirty="0" smtClean="0"/>
          </a:p>
          <a:p>
            <a:pPr marL="0" indent="0" algn="ctr">
              <a:buNone/>
            </a:pPr>
            <a:r>
              <a:rPr lang="en-US" dirty="0" smtClean="0"/>
              <a:t>202 693-2020</a:t>
            </a:r>
            <a:endParaRPr lang="en-US" dirty="0"/>
          </a:p>
        </p:txBody>
      </p:sp>
    </p:spTree>
    <p:extLst>
      <p:ext uri="{BB962C8B-B14F-4D97-AF65-F5344CB8AC3E}">
        <p14:creationId xmlns:p14="http://schemas.microsoft.com/office/powerpoint/2010/main" xmlns="" val="21059735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smtClean="0"/>
              <a:t>Values</a:t>
            </a:r>
            <a:endParaRPr lang="en-US" dirty="0"/>
          </a:p>
        </p:txBody>
      </p:sp>
      <p:sp>
        <p:nvSpPr>
          <p:cNvPr id="3" name="Content Placeholder 2"/>
          <p:cNvSpPr>
            <a:spLocks noGrp="1"/>
          </p:cNvSpPr>
          <p:nvPr>
            <p:ph idx="1"/>
          </p:nvPr>
        </p:nvSpPr>
        <p:spPr>
          <a:xfrm>
            <a:off x="841829" y="1843315"/>
            <a:ext cx="7460342" cy="2873829"/>
          </a:xfrm>
        </p:spPr>
        <p:txBody>
          <a:bodyPr>
            <a:normAutofit/>
          </a:bodyPr>
          <a:lstStyle/>
          <a:p>
            <a:pPr lvl="1">
              <a:buFont typeface="Wingdings" pitchFamily="2" charset="2"/>
              <a:buChar char="§"/>
            </a:pPr>
            <a:r>
              <a:rPr lang="en-US" sz="2800" dirty="0" smtClean="0"/>
              <a:t>Evidence-based campaign</a:t>
            </a:r>
          </a:p>
          <a:p>
            <a:pPr lvl="1">
              <a:buFont typeface="Wingdings" pitchFamily="2" charset="2"/>
              <a:buChar char="§"/>
            </a:pPr>
            <a:r>
              <a:rPr lang="en-US" sz="2800" dirty="0" smtClean="0"/>
              <a:t>NORA Construction Sector Council-led</a:t>
            </a:r>
          </a:p>
          <a:p>
            <a:pPr lvl="1">
              <a:buFont typeface="Wingdings" pitchFamily="2" charset="2"/>
              <a:buChar char="§"/>
            </a:pPr>
            <a:r>
              <a:rPr lang="en-US" sz="2800" dirty="0" smtClean="0"/>
              <a:t>Evaluation essential to demonstrate success</a:t>
            </a:r>
          </a:p>
          <a:p>
            <a:pPr lvl="1"/>
            <a:endParaRPr lang="en-US" dirty="0"/>
          </a:p>
        </p:txBody>
      </p:sp>
    </p:spTree>
    <p:extLst>
      <p:ext uri="{BB962C8B-B14F-4D97-AF65-F5344CB8AC3E}">
        <p14:creationId xmlns:p14="http://schemas.microsoft.com/office/powerpoint/2010/main" xmlns="" val="91610723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smtClean="0"/>
              <a:t>Why a Focus on Falls?</a:t>
            </a:r>
            <a:endParaRPr lang="en-US" dirty="0"/>
          </a:p>
        </p:txBody>
      </p:sp>
      <p:sp>
        <p:nvSpPr>
          <p:cNvPr id="3" name="Content Placeholder 2"/>
          <p:cNvSpPr>
            <a:spLocks noGrp="1"/>
          </p:cNvSpPr>
          <p:nvPr>
            <p:ph idx="1"/>
          </p:nvPr>
        </p:nvSpPr>
        <p:spPr>
          <a:xfrm>
            <a:off x="348344" y="1422400"/>
            <a:ext cx="8331199" cy="3788229"/>
          </a:xfrm>
        </p:spPr>
        <p:txBody>
          <a:bodyPr>
            <a:normAutofit/>
          </a:bodyPr>
          <a:lstStyle/>
          <a:p>
            <a:r>
              <a:rPr lang="en-US" dirty="0" smtClean="0"/>
              <a:t>The largest fall fatality hazards:</a:t>
            </a:r>
          </a:p>
          <a:p>
            <a:pPr lvl="1">
              <a:buFont typeface="Arial" pitchFamily="34" charset="0"/>
              <a:buChar char="•"/>
            </a:pPr>
            <a:r>
              <a:rPr lang="en-US" dirty="0" smtClean="0"/>
              <a:t>Roofs		~1/3rd</a:t>
            </a:r>
          </a:p>
          <a:p>
            <a:pPr lvl="1">
              <a:buFont typeface="Arial" pitchFamily="34" charset="0"/>
              <a:buChar char="•"/>
            </a:pPr>
            <a:r>
              <a:rPr lang="en-US" dirty="0" smtClean="0"/>
              <a:t>Scaffolds	~16%</a:t>
            </a:r>
          </a:p>
          <a:p>
            <a:pPr lvl="1">
              <a:buFont typeface="Arial" pitchFamily="34" charset="0"/>
              <a:buChar char="•"/>
            </a:pPr>
            <a:r>
              <a:rPr lang="en-US" dirty="0" smtClean="0"/>
              <a:t>Ladders 	~16%</a:t>
            </a:r>
          </a:p>
          <a:p>
            <a:pPr indent="0"/>
            <a:endParaRPr lang="en-US" dirty="0" smtClean="0"/>
          </a:p>
          <a:p>
            <a:pPr indent="-274320"/>
            <a:r>
              <a:rPr lang="en-US" dirty="0" smtClean="0"/>
              <a:t>These 3 issues combined account for roughly 2/3 of all fatal falls in construction</a:t>
            </a:r>
          </a:p>
          <a:p>
            <a:endParaRPr lang="en-US" dirty="0" smtClean="0"/>
          </a:p>
        </p:txBody>
      </p:sp>
    </p:spTree>
    <p:extLst>
      <p:ext uri="{BB962C8B-B14F-4D97-AF65-F5344CB8AC3E}">
        <p14:creationId xmlns:p14="http://schemas.microsoft.com/office/powerpoint/2010/main" xmlns="" val="389677541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Group 2"/>
          <p:cNvGraphicFramePr>
            <a:graphicFrameLocks noGrp="1"/>
          </p:cNvGraphicFramePr>
          <p:nvPr>
            <p:extLst>
              <p:ext uri="{D42A27DB-BD31-4B8C-83A1-F6EECF244321}">
                <p14:modId xmlns:p14="http://schemas.microsoft.com/office/powerpoint/2010/main" xmlns="" val="3057478649"/>
              </p:ext>
            </p:extLst>
          </p:nvPr>
        </p:nvGraphicFramePr>
        <p:xfrm>
          <a:off x="331788" y="1828800"/>
          <a:ext cx="8609013" cy="2743199"/>
        </p:xfrm>
        <a:graphic>
          <a:graphicData uri="http://schemas.openxmlformats.org/drawingml/2006/table">
            <a:tbl>
              <a:tblPr/>
              <a:tblGrid>
                <a:gridCol w="2895600"/>
                <a:gridCol w="1622425"/>
                <a:gridCol w="2046288"/>
                <a:gridCol w="2044700"/>
              </a:tblGrid>
              <a:tr h="396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2008</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2009 </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2010 </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620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Total Number of Construction Fatalities</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lumMod val="60000"/>
                            <a:lumOff val="40000"/>
                          </a:schemeClr>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60000"/>
                              <a:lumOff val="40000"/>
                            </a:schemeClr>
                          </a:solidFill>
                          <a:effectLst/>
                          <a:latin typeface="Arial" pitchFamily="34" charset="0"/>
                        </a:rPr>
                        <a:t>975</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lumMod val="60000"/>
                            <a:lumOff val="40000"/>
                          </a:schemeClr>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60000"/>
                              <a:lumOff val="40000"/>
                            </a:schemeClr>
                          </a:solidFill>
                          <a:effectLst/>
                          <a:latin typeface="Arial" pitchFamily="34" charset="0"/>
                        </a:rPr>
                        <a:t>834</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lumMod val="60000"/>
                            <a:lumOff val="40000"/>
                          </a:schemeClr>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60000"/>
                              <a:lumOff val="40000"/>
                            </a:schemeClr>
                          </a:solidFill>
                          <a:effectLst/>
                          <a:latin typeface="Arial" pitchFamily="34" charset="0"/>
                        </a:rPr>
                        <a:t>774</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  Falls to lower level</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60000"/>
                              <a:lumOff val="40000"/>
                            </a:schemeClr>
                          </a:solidFill>
                          <a:effectLst/>
                          <a:latin typeface="Arial" pitchFamily="34" charset="0"/>
                        </a:rPr>
                        <a:t>328</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60000"/>
                              <a:lumOff val="40000"/>
                            </a:schemeClr>
                          </a:solidFill>
                          <a:effectLst/>
                          <a:latin typeface="Arial" pitchFamily="34" charset="0"/>
                        </a:rPr>
                        <a:t>276</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60000"/>
                              <a:lumOff val="40000"/>
                            </a:schemeClr>
                          </a:solidFill>
                          <a:effectLst/>
                          <a:latin typeface="Arial" pitchFamily="34" charset="0"/>
                        </a:rPr>
                        <a:t>255</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         Fall from roof</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60000"/>
                              <a:lumOff val="40000"/>
                            </a:schemeClr>
                          </a:solidFill>
                          <a:effectLst/>
                          <a:latin typeface="Arial" pitchFamily="34" charset="0"/>
                        </a:rPr>
                        <a:t>100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60000"/>
                              <a:lumOff val="40000"/>
                            </a:schemeClr>
                          </a:solidFill>
                          <a:effectLst/>
                          <a:latin typeface="Arial" pitchFamily="34" charset="0"/>
                        </a:rPr>
                        <a:t>86</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60000"/>
                              <a:lumOff val="40000"/>
                            </a:schemeClr>
                          </a:solidFill>
                          <a:effectLst/>
                          <a:latin typeface="Arial" pitchFamily="34" charset="0"/>
                        </a:rPr>
                        <a:t>90</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         Fall from Scaffold</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60000"/>
                              <a:lumOff val="40000"/>
                            </a:schemeClr>
                          </a:solidFill>
                          <a:effectLst/>
                          <a:latin typeface="Arial" pitchFamily="34" charset="0"/>
                        </a:rPr>
                        <a:t>52</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60000"/>
                              <a:lumOff val="40000"/>
                            </a:schemeClr>
                          </a:solidFill>
                          <a:effectLst/>
                          <a:latin typeface="Arial" pitchFamily="34" charset="0"/>
                        </a:rPr>
                        <a:t>41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60000"/>
                              <a:lumOff val="40000"/>
                            </a:schemeClr>
                          </a:solidFill>
                          <a:effectLst/>
                          <a:latin typeface="Arial" pitchFamily="34" charset="0"/>
                        </a:rPr>
                        <a:t>37</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   Fall from Ladder</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60000"/>
                              <a:lumOff val="40000"/>
                            </a:schemeClr>
                          </a:solidFill>
                          <a:effectLst/>
                          <a:latin typeface="Arial" pitchFamily="34" charset="0"/>
                        </a:rPr>
                        <a:t>66</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60000"/>
                              <a:lumOff val="40000"/>
                            </a:schemeClr>
                          </a:solidFill>
                          <a:effectLst/>
                          <a:latin typeface="Arial" pitchFamily="34" charset="0"/>
                        </a:rPr>
                        <a:t>74</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60000"/>
                              <a:lumOff val="40000"/>
                            </a:schemeClr>
                          </a:solidFill>
                          <a:effectLst/>
                          <a:latin typeface="Arial" pitchFamily="34" charset="0"/>
                        </a:rPr>
                        <a:t>68</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87" name="Text Box 59"/>
          <p:cNvSpPr txBox="1">
            <a:spLocks noChangeArrowheads="1"/>
          </p:cNvSpPr>
          <p:nvPr/>
        </p:nvSpPr>
        <p:spPr bwMode="auto">
          <a:xfrm>
            <a:off x="0" y="0"/>
            <a:ext cx="8763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b="1" dirty="0">
                <a:ea typeface="ＭＳ Ｐゴシック" charset="-128"/>
                <a:cs typeface="Arial" charset="0"/>
              </a:rPr>
              <a:t> </a:t>
            </a:r>
            <a:r>
              <a:rPr lang="en-US" sz="3200" b="1" dirty="0">
                <a:solidFill>
                  <a:srgbClr val="002060"/>
                </a:solidFill>
                <a:ea typeface="ＭＳ Ｐゴシック" charset="-128"/>
                <a:cs typeface="Arial" charset="0"/>
              </a:rPr>
              <a:t>Construction Fall Fatalities</a:t>
            </a:r>
          </a:p>
        </p:txBody>
      </p:sp>
      <p:sp>
        <p:nvSpPr>
          <p:cNvPr id="27688" name="Text Box 60"/>
          <p:cNvSpPr txBox="1">
            <a:spLocks noChangeArrowheads="1"/>
          </p:cNvSpPr>
          <p:nvPr/>
        </p:nvSpPr>
        <p:spPr bwMode="auto">
          <a:xfrm rot="10800000" flipV="1">
            <a:off x="304800" y="5757833"/>
            <a:ext cx="31781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000" b="1" dirty="0">
                <a:solidFill>
                  <a:srgbClr val="FF9900"/>
                </a:solidFill>
                <a:ea typeface="ＭＳ Ｐゴシック" charset="-128"/>
                <a:cs typeface="Arial" charset="0"/>
              </a:rPr>
              <a:t>Source:  BLS CFOI  Data</a:t>
            </a:r>
          </a:p>
        </p:txBody>
      </p:sp>
    </p:spTree>
    <p:extLst>
      <p:ext uri="{BB962C8B-B14F-4D97-AF65-F5344CB8AC3E}">
        <p14:creationId xmlns:p14="http://schemas.microsoft.com/office/powerpoint/2010/main" xmlns="" val="8428114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4294967295"/>
          </p:nvPr>
        </p:nvSpPr>
        <p:spPr>
          <a:xfrm>
            <a:off x="3429000" y="18288"/>
            <a:ext cx="4114800" cy="329184"/>
          </a:xfrm>
          <a:prstGeom prst="rect">
            <a:avLst/>
          </a:prstGeom>
        </p:spPr>
        <p:txBody>
          <a:bodyPr/>
          <a:lstStyle/>
          <a:p>
            <a:pPr>
              <a:defRPr/>
            </a:pPr>
            <a:r>
              <a:rPr lang="en-US" dirty="0">
                <a:solidFill>
                  <a:srgbClr val="000000"/>
                </a:solidFill>
              </a:rPr>
              <a:t>Number of Serious Violations - FY 2010</a:t>
            </a:r>
          </a:p>
        </p:txBody>
      </p:sp>
      <p:graphicFrame>
        <p:nvGraphicFramePr>
          <p:cNvPr id="4100" name="Object 2"/>
          <p:cNvGraphicFramePr>
            <a:graphicFrameLocks/>
          </p:cNvGraphicFramePr>
          <p:nvPr/>
        </p:nvGraphicFramePr>
        <p:xfrm>
          <a:off x="658091" y="2517122"/>
          <a:ext cx="8286750" cy="4924985"/>
        </p:xfrm>
        <a:graphic>
          <a:graphicData uri="http://schemas.openxmlformats.org/presentationml/2006/ole">
            <p:oleObj spid="_x0000_s1048" name="Chart" r:id="rId3" imgW="10096433" imgH="6181776" progId="MSGraph.Chart.8">
              <p:embed followColorScheme="full"/>
            </p:oleObj>
          </a:graphicData>
        </a:graphic>
      </p:graphicFrame>
      <p:sp>
        <p:nvSpPr>
          <p:cNvPr id="4101" name="Rectangle 3"/>
          <p:cNvSpPr>
            <a:spLocks noGrp="1" noChangeArrowheads="1"/>
          </p:cNvSpPr>
          <p:nvPr>
            <p:ph type="title"/>
          </p:nvPr>
        </p:nvSpPr>
        <p:spPr>
          <a:xfrm>
            <a:off x="826943" y="403412"/>
            <a:ext cx="7481455" cy="1210235"/>
          </a:xfrm>
          <a:noFill/>
        </p:spPr>
        <p:txBody>
          <a:bodyPr lIns="0" tIns="0" rIns="0" bIns="0"/>
          <a:lstStyle/>
          <a:p>
            <a:pPr defTabSz="410291"/>
            <a:r>
              <a:rPr lang="en-US" sz="3200" b="1" dirty="0">
                <a:solidFill>
                  <a:srgbClr val="000000"/>
                </a:solidFill>
              </a:rPr>
              <a:t>Most Frequently Cited Serious Violations</a:t>
            </a:r>
            <a:br>
              <a:rPr lang="en-US" sz="3200" b="1" dirty="0">
                <a:solidFill>
                  <a:srgbClr val="000000"/>
                </a:solidFill>
              </a:rPr>
            </a:br>
            <a:r>
              <a:rPr lang="en-US" sz="3200" b="1" dirty="0">
                <a:solidFill>
                  <a:srgbClr val="000000"/>
                </a:solidFill>
              </a:rPr>
              <a:t>in Construction</a:t>
            </a:r>
          </a:p>
        </p:txBody>
      </p:sp>
      <p:sp>
        <p:nvSpPr>
          <p:cNvPr id="4102" name="Rectangle 4"/>
          <p:cNvSpPr>
            <a:spLocks noChangeArrowheads="1"/>
          </p:cNvSpPr>
          <p:nvPr/>
        </p:nvSpPr>
        <p:spPr bwMode="auto">
          <a:xfrm>
            <a:off x="1941080" y="4399711"/>
            <a:ext cx="3362614" cy="203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defTabSz="410291"/>
            <a:r>
              <a:rPr lang="en-US" sz="1300" dirty="0">
                <a:solidFill>
                  <a:srgbClr val="000000"/>
                </a:solidFill>
              </a:rPr>
              <a:t>Aerial Lifts - Body belt and lanyard</a:t>
            </a:r>
          </a:p>
        </p:txBody>
      </p:sp>
      <p:sp>
        <p:nvSpPr>
          <p:cNvPr id="4103" name="Rectangle 5"/>
          <p:cNvSpPr>
            <a:spLocks noChangeArrowheads="1"/>
          </p:cNvSpPr>
          <p:nvPr/>
        </p:nvSpPr>
        <p:spPr bwMode="auto">
          <a:xfrm>
            <a:off x="1941081" y="3419196"/>
            <a:ext cx="1590386" cy="208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defTabSz="410291"/>
            <a:r>
              <a:rPr lang="en-US" sz="1300" dirty="0">
                <a:solidFill>
                  <a:srgbClr val="000000"/>
                </a:solidFill>
              </a:rPr>
              <a:t>Head protection</a:t>
            </a:r>
          </a:p>
        </p:txBody>
      </p:sp>
      <p:sp>
        <p:nvSpPr>
          <p:cNvPr id="4104" name="Rectangle 6"/>
          <p:cNvSpPr>
            <a:spLocks noChangeArrowheads="1"/>
          </p:cNvSpPr>
          <p:nvPr/>
        </p:nvSpPr>
        <p:spPr bwMode="auto">
          <a:xfrm>
            <a:off x="1941080" y="2780460"/>
            <a:ext cx="4212647" cy="247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defTabSz="410291"/>
            <a:r>
              <a:rPr lang="en-US" sz="1300" dirty="0">
                <a:solidFill>
                  <a:srgbClr val="000000"/>
                </a:solidFill>
              </a:rPr>
              <a:t>Portable ladders 3 feet above landing surface </a:t>
            </a:r>
          </a:p>
        </p:txBody>
      </p:sp>
      <p:sp>
        <p:nvSpPr>
          <p:cNvPr id="4105" name="Rectangle 7"/>
          <p:cNvSpPr>
            <a:spLocks noChangeArrowheads="1"/>
          </p:cNvSpPr>
          <p:nvPr/>
        </p:nvSpPr>
        <p:spPr bwMode="auto">
          <a:xfrm>
            <a:off x="1941080" y="4052328"/>
            <a:ext cx="3544455" cy="20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defTabSz="410291"/>
            <a:r>
              <a:rPr lang="en-US" sz="1300" dirty="0">
                <a:solidFill>
                  <a:srgbClr val="000000"/>
                </a:solidFill>
              </a:rPr>
              <a:t>Eye &amp; face protection</a:t>
            </a:r>
          </a:p>
        </p:txBody>
      </p:sp>
      <p:sp>
        <p:nvSpPr>
          <p:cNvPr id="4106" name="Rectangle 8"/>
          <p:cNvSpPr>
            <a:spLocks noChangeArrowheads="1"/>
          </p:cNvSpPr>
          <p:nvPr/>
        </p:nvSpPr>
        <p:spPr bwMode="auto">
          <a:xfrm>
            <a:off x="1941080" y="3745566"/>
            <a:ext cx="2690091" cy="1526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defTabSz="410291"/>
            <a:r>
              <a:rPr lang="en-US" sz="1300" dirty="0">
                <a:solidFill>
                  <a:srgbClr val="000000"/>
                </a:solidFill>
              </a:rPr>
              <a:t>Fall hazards training program</a:t>
            </a:r>
          </a:p>
        </p:txBody>
      </p:sp>
      <p:sp>
        <p:nvSpPr>
          <p:cNvPr id="4107" name="Rectangle 9"/>
          <p:cNvSpPr>
            <a:spLocks noChangeArrowheads="1"/>
          </p:cNvSpPr>
          <p:nvPr/>
        </p:nvSpPr>
        <p:spPr bwMode="auto">
          <a:xfrm>
            <a:off x="1941080" y="4703669"/>
            <a:ext cx="2499591" cy="253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defTabSz="410291"/>
            <a:r>
              <a:rPr lang="en-US" sz="1300" dirty="0">
                <a:solidFill>
                  <a:srgbClr val="000000"/>
                </a:solidFill>
              </a:rPr>
              <a:t>Scaffolds - Fall protection</a:t>
            </a:r>
          </a:p>
        </p:txBody>
      </p:sp>
      <p:sp>
        <p:nvSpPr>
          <p:cNvPr id="4108" name="Rectangle 10"/>
          <p:cNvSpPr>
            <a:spLocks noChangeArrowheads="1"/>
          </p:cNvSpPr>
          <p:nvPr/>
        </p:nvSpPr>
        <p:spPr bwMode="auto">
          <a:xfrm>
            <a:off x="1941080" y="3102629"/>
            <a:ext cx="3952875"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defTabSz="410291"/>
            <a:r>
              <a:rPr lang="en-US" sz="1300" dirty="0">
                <a:solidFill>
                  <a:srgbClr val="000000"/>
                </a:solidFill>
              </a:rPr>
              <a:t>Fall protection - Unprotected sides &amp; edges</a:t>
            </a:r>
          </a:p>
        </p:txBody>
      </p:sp>
      <p:sp>
        <p:nvSpPr>
          <p:cNvPr id="4109" name="Rectangle 11"/>
          <p:cNvSpPr>
            <a:spLocks noChangeArrowheads="1"/>
          </p:cNvSpPr>
          <p:nvPr/>
        </p:nvSpPr>
        <p:spPr bwMode="auto">
          <a:xfrm>
            <a:off x="1941080" y="2461092"/>
            <a:ext cx="4048125"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defTabSz="410291"/>
            <a:r>
              <a:rPr lang="en-US" sz="1300" dirty="0">
                <a:solidFill>
                  <a:srgbClr val="000000"/>
                </a:solidFill>
              </a:rPr>
              <a:t>Fall protection – Residential construction 6’ or more</a:t>
            </a:r>
          </a:p>
        </p:txBody>
      </p:sp>
      <p:sp>
        <p:nvSpPr>
          <p:cNvPr id="4110" name="Rectangle 12"/>
          <p:cNvSpPr>
            <a:spLocks noChangeArrowheads="1"/>
          </p:cNvSpPr>
          <p:nvPr/>
        </p:nvSpPr>
        <p:spPr bwMode="auto">
          <a:xfrm>
            <a:off x="1941081" y="5332600"/>
            <a:ext cx="3782579"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defTabSz="410291"/>
            <a:r>
              <a:rPr lang="en-US" sz="1300" dirty="0">
                <a:solidFill>
                  <a:srgbClr val="000000"/>
                </a:solidFill>
              </a:rPr>
              <a:t>Scaffolds - Platform construction</a:t>
            </a:r>
          </a:p>
        </p:txBody>
      </p:sp>
      <p:sp>
        <p:nvSpPr>
          <p:cNvPr id="4111" name="Rectangle 13"/>
          <p:cNvSpPr>
            <a:spLocks noChangeArrowheads="1"/>
          </p:cNvSpPr>
          <p:nvPr/>
        </p:nvSpPr>
        <p:spPr bwMode="auto">
          <a:xfrm>
            <a:off x="1941080" y="5018835"/>
            <a:ext cx="2499591" cy="253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defTabSz="410291"/>
            <a:r>
              <a:rPr lang="en-US" sz="1300" dirty="0">
                <a:solidFill>
                  <a:srgbClr val="000000"/>
                </a:solidFill>
              </a:rPr>
              <a:t>Scaffolds - Access</a:t>
            </a:r>
          </a:p>
        </p:txBody>
      </p:sp>
      <p:sp>
        <p:nvSpPr>
          <p:cNvPr id="4112" name="Rectangle 15"/>
          <p:cNvSpPr>
            <a:spLocks noChangeArrowheads="1"/>
          </p:cNvSpPr>
          <p:nvPr/>
        </p:nvSpPr>
        <p:spPr bwMode="auto">
          <a:xfrm rot="16200000" flipH="1">
            <a:off x="-580947" y="3847539"/>
            <a:ext cx="1997499" cy="268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628" tIns="41315" rIns="82628" bIns="41315">
            <a:spAutoFit/>
          </a:bodyPr>
          <a:lstStyle/>
          <a:p>
            <a:r>
              <a:rPr lang="en-US" b="1" dirty="0">
                <a:solidFill>
                  <a:srgbClr val="000000"/>
                </a:solidFill>
              </a:rPr>
              <a:t>Standard &amp; Subpart - 1926</a:t>
            </a:r>
            <a:r>
              <a:rPr lang="en-US" b="1" dirty="0">
                <a:solidFill>
                  <a:srgbClr val="FFFFFF"/>
                </a:solidFill>
              </a:rPr>
              <a:t>.</a:t>
            </a:r>
          </a:p>
        </p:txBody>
      </p:sp>
      <p:pic>
        <p:nvPicPr>
          <p:cNvPr id="4113" name="Picture 21" descr="j0150107"/>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a:xfrm>
            <a:off x="6583795" y="4482353"/>
            <a:ext cx="2083955" cy="1515596"/>
          </a:xfrm>
          <a:noFill/>
        </p:spPr>
      </p:pic>
    </p:spTree>
    <p:extLst>
      <p:ext uri="{BB962C8B-B14F-4D97-AF65-F5344CB8AC3E}">
        <p14:creationId xmlns:p14="http://schemas.microsoft.com/office/powerpoint/2010/main" xmlns="" val="35413455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smtClean="0"/>
              <a:t>Intended Audience</a:t>
            </a:r>
            <a:endParaRPr lang="en-US" dirty="0"/>
          </a:p>
        </p:txBody>
      </p:sp>
      <p:sp>
        <p:nvSpPr>
          <p:cNvPr id="3" name="Content Placeholder 2"/>
          <p:cNvSpPr>
            <a:spLocks noGrp="1"/>
          </p:cNvSpPr>
          <p:nvPr>
            <p:ph idx="1"/>
          </p:nvPr>
        </p:nvSpPr>
        <p:spPr>
          <a:xfrm>
            <a:off x="493486" y="2024971"/>
            <a:ext cx="8345714" cy="2895373"/>
          </a:xfrm>
        </p:spPr>
        <p:txBody>
          <a:bodyPr/>
          <a:lstStyle/>
          <a:p>
            <a:r>
              <a:rPr lang="en-US" dirty="0" smtClean="0"/>
              <a:t>Primary: Small residential construction contractors</a:t>
            </a:r>
          </a:p>
          <a:p>
            <a:r>
              <a:rPr lang="en-US" dirty="0" smtClean="0"/>
              <a:t>Secondary: Supervisors and foremen for these contractors</a:t>
            </a:r>
          </a:p>
          <a:p>
            <a:r>
              <a:rPr lang="en-US" dirty="0" smtClean="0"/>
              <a:t>Tertiary: Workers for these contractors, including Spanish speakers</a:t>
            </a:r>
          </a:p>
          <a:p>
            <a:endParaRPr lang="en-US" dirty="0"/>
          </a:p>
        </p:txBody>
      </p:sp>
    </p:spTree>
    <p:extLst>
      <p:ext uri="{BB962C8B-B14F-4D97-AF65-F5344CB8AC3E}">
        <p14:creationId xmlns:p14="http://schemas.microsoft.com/office/powerpoint/2010/main" xmlns="" val="215828220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5"/>
          <p:cNvSpPr>
            <a:spLocks noChangeArrowheads="1"/>
          </p:cNvSpPr>
          <p:nvPr/>
        </p:nvSpPr>
        <p:spPr bwMode="auto">
          <a:xfrm>
            <a:off x="-1" y="0"/>
            <a:ext cx="8215087" cy="584775"/>
          </a:xfrm>
          <a:prstGeom prst="rect">
            <a:avLst/>
          </a:prstGeom>
          <a:noFill/>
          <a:ln w="9525">
            <a:noFill/>
            <a:miter lim="800000"/>
            <a:headEnd/>
            <a:tailEnd/>
          </a:ln>
        </p:spPr>
        <p:txBody>
          <a:bodyPr wrap="square">
            <a:spAutoFit/>
          </a:bodyPr>
          <a:lstStyle/>
          <a:p>
            <a:r>
              <a:rPr lang="en-US" sz="3200" b="1" dirty="0" smtClean="0">
                <a:solidFill>
                  <a:srgbClr val="002060"/>
                </a:solidFill>
                <a:latin typeface="+mj-lt"/>
              </a:rPr>
              <a:t>Construction Falls Prevention Campaign</a:t>
            </a:r>
            <a:endParaRPr lang="en-US" sz="3200" b="1" dirty="0">
              <a:solidFill>
                <a:srgbClr val="002060"/>
              </a:solidFill>
              <a:latin typeface="+mj-lt"/>
            </a:endParaRPr>
          </a:p>
        </p:txBody>
      </p:sp>
      <p:sp>
        <p:nvSpPr>
          <p:cNvPr id="4" name="TextBox 3"/>
          <p:cNvSpPr txBox="1"/>
          <p:nvPr/>
        </p:nvSpPr>
        <p:spPr>
          <a:xfrm>
            <a:off x="174171" y="1625600"/>
            <a:ext cx="8853715" cy="3034677"/>
          </a:xfrm>
          <a:prstGeom prst="rect">
            <a:avLst/>
          </a:prstGeom>
          <a:noFill/>
        </p:spPr>
        <p:txBody>
          <a:bodyPr wrap="square" rtlCol="0">
            <a:spAutoFit/>
          </a:bodyPr>
          <a:lstStyle/>
          <a:p>
            <a:r>
              <a:rPr lang="en-US" sz="2800" dirty="0" smtClean="0">
                <a:solidFill>
                  <a:schemeClr val="bg1"/>
                </a:solidFill>
                <a:latin typeface="+mn-lt"/>
              </a:rPr>
              <a:t>National in scope</a:t>
            </a:r>
          </a:p>
          <a:p>
            <a:r>
              <a:rPr lang="en-US" sz="2800" dirty="0" smtClean="0">
                <a:solidFill>
                  <a:schemeClr val="bg1"/>
                </a:solidFill>
                <a:latin typeface="+mn-lt"/>
              </a:rPr>
              <a:t>Launched on Workers’ Memorial Day 2012 </a:t>
            </a:r>
          </a:p>
          <a:p>
            <a:r>
              <a:rPr lang="en-US" sz="2800" dirty="0" smtClean="0">
                <a:solidFill>
                  <a:schemeClr val="bg1"/>
                </a:solidFill>
                <a:latin typeface="+mn-lt"/>
              </a:rPr>
              <a:t>    by DOL Secretary Hilda Solis</a:t>
            </a:r>
          </a:p>
          <a:p>
            <a:r>
              <a:rPr lang="en-US" sz="2800" dirty="0" smtClean="0">
                <a:solidFill>
                  <a:schemeClr val="bg1"/>
                </a:solidFill>
                <a:latin typeface="+mn-lt"/>
              </a:rPr>
              <a:t>Two-year span</a:t>
            </a:r>
          </a:p>
          <a:p>
            <a:r>
              <a:rPr lang="en-US" sz="2800" dirty="0" smtClean="0">
                <a:solidFill>
                  <a:schemeClr val="bg1"/>
                </a:solidFill>
                <a:latin typeface="+mn-lt"/>
              </a:rPr>
              <a:t>Focused on falls from roofs, scaffolds, ladders</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smtClean="0"/>
              <a:t>Web Addresses</a:t>
            </a:r>
            <a:endParaRPr lang="en-US" dirty="0"/>
          </a:p>
        </p:txBody>
      </p:sp>
      <p:sp>
        <p:nvSpPr>
          <p:cNvPr id="6" name="Rectangle 5"/>
          <p:cNvSpPr/>
          <p:nvPr/>
        </p:nvSpPr>
        <p:spPr>
          <a:xfrm>
            <a:off x="203200" y="640124"/>
            <a:ext cx="8737600" cy="5632311"/>
          </a:xfrm>
          <a:prstGeom prst="rect">
            <a:avLst/>
          </a:prstGeom>
        </p:spPr>
        <p:txBody>
          <a:bodyPr wrap="square">
            <a:spAutoFit/>
          </a:bodyPr>
          <a:lstStyle/>
          <a:p>
            <a:pPr>
              <a:spcBef>
                <a:spcPts val="0"/>
              </a:spcBef>
            </a:pPr>
            <a:r>
              <a:rPr lang="en-US" sz="2400" dirty="0" smtClean="0">
                <a:solidFill>
                  <a:srgbClr val="000000"/>
                </a:solidFill>
                <a:latin typeface="Arial"/>
              </a:rPr>
              <a:t>Main campaign website (National Construction Center) </a:t>
            </a:r>
            <a:r>
              <a:rPr lang="en-US" sz="2400" u="sng" dirty="0" smtClean="0">
                <a:solidFill>
                  <a:srgbClr val="8E0000"/>
                </a:solidFill>
                <a:latin typeface="Arial"/>
              </a:rPr>
              <a:t>http</a:t>
            </a:r>
            <a:r>
              <a:rPr lang="en-US" sz="2400" u="sng" dirty="0">
                <a:solidFill>
                  <a:srgbClr val="8E0000"/>
                </a:solidFill>
                <a:latin typeface="Arial"/>
              </a:rPr>
              <a:t>://</a:t>
            </a:r>
            <a:r>
              <a:rPr lang="en-US" sz="2400" u="sng" dirty="0" smtClean="0">
                <a:solidFill>
                  <a:srgbClr val="8E0000"/>
                </a:solidFill>
                <a:latin typeface="Arial"/>
              </a:rPr>
              <a:t>www.stopconstructionfalls.com</a:t>
            </a:r>
          </a:p>
          <a:p>
            <a:pPr>
              <a:spcBef>
                <a:spcPts val="0"/>
              </a:spcBef>
            </a:pPr>
            <a:endParaRPr lang="en-US" sz="2400" dirty="0" smtClean="0">
              <a:solidFill>
                <a:srgbClr val="000000"/>
              </a:solidFill>
              <a:latin typeface="Arial"/>
            </a:endParaRPr>
          </a:p>
          <a:p>
            <a:pPr>
              <a:spcBef>
                <a:spcPts val="0"/>
              </a:spcBef>
            </a:pPr>
            <a:r>
              <a:rPr lang="en-US" sz="2400" dirty="0" smtClean="0">
                <a:solidFill>
                  <a:srgbClr val="000000"/>
                </a:solidFill>
                <a:latin typeface="Arial"/>
              </a:rPr>
              <a:t>Facebook </a:t>
            </a:r>
            <a:r>
              <a:rPr lang="en-US" sz="2400" dirty="0" smtClean="0">
                <a:solidFill>
                  <a:srgbClr val="000000"/>
                </a:solidFill>
                <a:latin typeface="Arial"/>
                <a:hlinkClick r:id="rId3"/>
              </a:rPr>
              <a:t>www.facebook.com/pages/Stop-Construction-Falls/215070198597124</a:t>
            </a:r>
            <a:r>
              <a:rPr lang="en-US" sz="2400" dirty="0" smtClean="0">
                <a:solidFill>
                  <a:srgbClr val="000000"/>
                </a:solidFill>
                <a:latin typeface="Arial"/>
              </a:rPr>
              <a:t> </a:t>
            </a:r>
          </a:p>
          <a:p>
            <a:pPr>
              <a:spcBef>
                <a:spcPts val="0"/>
              </a:spcBef>
            </a:pPr>
            <a:endParaRPr lang="en-US" sz="2400" dirty="0" smtClean="0">
              <a:solidFill>
                <a:srgbClr val="000000"/>
              </a:solidFill>
              <a:latin typeface="Arial"/>
            </a:endParaRPr>
          </a:p>
          <a:p>
            <a:pPr>
              <a:spcBef>
                <a:spcPts val="0"/>
              </a:spcBef>
            </a:pPr>
            <a:r>
              <a:rPr lang="en-US" sz="2400" dirty="0" smtClean="0">
                <a:solidFill>
                  <a:srgbClr val="000000"/>
                </a:solidFill>
                <a:latin typeface="Arial"/>
              </a:rPr>
              <a:t>Campaign </a:t>
            </a:r>
            <a:r>
              <a:rPr lang="en-US" sz="2400" dirty="0">
                <a:solidFill>
                  <a:srgbClr val="000000"/>
                </a:solidFill>
                <a:latin typeface="Arial"/>
              </a:rPr>
              <a:t>posters and fact </a:t>
            </a:r>
            <a:r>
              <a:rPr lang="en-US" sz="2400" dirty="0" smtClean="0">
                <a:solidFill>
                  <a:srgbClr val="000000"/>
                </a:solidFill>
                <a:latin typeface="Arial"/>
              </a:rPr>
              <a:t>sheets</a:t>
            </a:r>
          </a:p>
          <a:p>
            <a:pPr>
              <a:spcBef>
                <a:spcPts val="0"/>
              </a:spcBef>
            </a:pPr>
            <a:r>
              <a:rPr lang="en-US" sz="2400" dirty="0">
                <a:solidFill>
                  <a:srgbClr val="000000"/>
                </a:solidFill>
                <a:latin typeface="Arial"/>
                <a:hlinkClick r:id="rId4"/>
              </a:rPr>
              <a:t>http://www.osha.gov/stopfalls/</a:t>
            </a:r>
            <a:endParaRPr lang="en-US" sz="2400" dirty="0">
              <a:solidFill>
                <a:srgbClr val="000000"/>
              </a:solidFill>
              <a:latin typeface="Arial"/>
            </a:endParaRPr>
          </a:p>
          <a:p>
            <a:pPr>
              <a:spcBef>
                <a:spcPts val="0"/>
              </a:spcBef>
            </a:pPr>
            <a:endParaRPr lang="en-US" sz="2400" dirty="0" smtClean="0">
              <a:solidFill>
                <a:srgbClr val="000000"/>
              </a:solidFill>
              <a:latin typeface="Arial"/>
            </a:endParaRPr>
          </a:p>
          <a:p>
            <a:pPr>
              <a:spcBef>
                <a:spcPts val="0"/>
              </a:spcBef>
            </a:pPr>
            <a:r>
              <a:rPr lang="en-US" sz="2400" dirty="0">
                <a:solidFill>
                  <a:srgbClr val="000000"/>
                </a:solidFill>
                <a:latin typeface="Arial"/>
                <a:hlinkClick r:id="rId5"/>
              </a:rPr>
              <a:t>http://www.cdc.gov/niosh/construction/stopfalls.html</a:t>
            </a:r>
            <a:endParaRPr lang="en-US" sz="2400" dirty="0">
              <a:solidFill>
                <a:srgbClr val="000000"/>
              </a:solidFill>
              <a:latin typeface="Arial"/>
            </a:endParaRPr>
          </a:p>
          <a:p>
            <a:pPr>
              <a:spcBef>
                <a:spcPts val="0"/>
              </a:spcBef>
            </a:pPr>
            <a:r>
              <a:rPr lang="en-US" sz="2400" dirty="0" smtClean="0">
                <a:solidFill>
                  <a:srgbClr val="000000"/>
                </a:solidFill>
                <a:latin typeface="Arial"/>
              </a:rPr>
              <a:t>NIOSH </a:t>
            </a:r>
            <a:r>
              <a:rPr lang="en-US" sz="2400" dirty="0">
                <a:solidFill>
                  <a:srgbClr val="000000"/>
                </a:solidFill>
                <a:latin typeface="Arial"/>
              </a:rPr>
              <a:t>Science blog </a:t>
            </a:r>
            <a:r>
              <a:rPr lang="en-US" sz="2400" dirty="0">
                <a:solidFill>
                  <a:srgbClr val="1F497D"/>
                </a:solidFill>
                <a:latin typeface="Arial"/>
                <a:ea typeface="Calibri"/>
                <a:hlinkClick r:id="rId6"/>
              </a:rPr>
              <a:t>http://blogs.cdc.gov/niosh-science-blog/</a:t>
            </a:r>
            <a:endParaRPr lang="en-US" sz="2400" dirty="0">
              <a:solidFill>
                <a:srgbClr val="1F497D"/>
              </a:solidFill>
              <a:latin typeface="Arial"/>
              <a:ea typeface="Calibri"/>
            </a:endParaRPr>
          </a:p>
          <a:p>
            <a:pPr>
              <a:spcBef>
                <a:spcPts val="0"/>
              </a:spcBef>
            </a:pPr>
            <a:r>
              <a:rPr lang="en-US" sz="2400" dirty="0">
                <a:solidFill>
                  <a:srgbClr val="000000"/>
                </a:solidFill>
                <a:latin typeface="Arial"/>
                <a:ea typeface="Calibri"/>
              </a:rPr>
              <a:t>Fatality Assessment and Control Evaluation Program (FACE) reports </a:t>
            </a:r>
            <a:r>
              <a:rPr lang="en-US" sz="2400" u="sng" dirty="0">
                <a:solidFill>
                  <a:srgbClr val="1F497D"/>
                </a:solidFill>
                <a:latin typeface="Arial"/>
                <a:ea typeface="Calibri"/>
                <a:hlinkClick r:id="rId7"/>
              </a:rPr>
              <a:t>http://www.cdc.gov/niosh/face/</a:t>
            </a:r>
            <a:endParaRPr lang="en-US" sz="2400" dirty="0">
              <a:solidFill>
                <a:srgbClr val="000000"/>
              </a:solidFill>
              <a:latin typeface="Arial"/>
            </a:endParaRPr>
          </a:p>
          <a:p>
            <a:pPr>
              <a:spcBef>
                <a:spcPts val="0"/>
              </a:spcBef>
            </a:pPr>
            <a:endParaRPr lang="en-US" sz="2400" b="1" dirty="0" smtClean="0">
              <a:solidFill>
                <a:srgbClr val="000000"/>
              </a:solidFill>
              <a:latin typeface="Arial"/>
            </a:endParaRPr>
          </a:p>
          <a:p>
            <a:pPr>
              <a:spcBef>
                <a:spcPts val="0"/>
              </a:spcBef>
            </a:pPr>
            <a:r>
              <a:rPr lang="en-US" sz="2400" b="1" dirty="0" smtClean="0">
                <a:solidFill>
                  <a:srgbClr val="000000"/>
                </a:solidFill>
                <a:latin typeface="Arial"/>
              </a:rPr>
              <a:t>To become involved in the campaign: </a:t>
            </a:r>
            <a:r>
              <a:rPr lang="en-US" sz="2400" dirty="0" smtClean="0">
                <a:solidFill>
                  <a:srgbClr val="000000"/>
                </a:solidFill>
                <a:latin typeface="Arial"/>
              </a:rPr>
              <a:t>email falls@cpwr.com</a:t>
            </a:r>
            <a:endParaRPr lang="en-US" sz="2400" dirty="0">
              <a:solidFill>
                <a:srgbClr val="000000"/>
              </a:solidFill>
              <a:latin typeface="Arial"/>
            </a:endParaRPr>
          </a:p>
        </p:txBody>
      </p:sp>
    </p:spTree>
    <p:extLst>
      <p:ext uri="{BB962C8B-B14F-4D97-AF65-F5344CB8AC3E}">
        <p14:creationId xmlns:p14="http://schemas.microsoft.com/office/powerpoint/2010/main" xmlns="" val="59002190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Office\Templates\1033\Generic.pot</Template>
  <TotalTime>13626</TotalTime>
  <Words>1013</Words>
  <Application>Microsoft Office PowerPoint</Application>
  <PresentationFormat>On-screen Show (4:3)</PresentationFormat>
  <Paragraphs>223</Paragraphs>
  <Slides>23</Slides>
  <Notes>19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27" baseType="lpstr">
      <vt:lpstr>Generic</vt:lpstr>
      <vt:lpstr>Custom Design</vt:lpstr>
      <vt:lpstr>Office Theme</vt:lpstr>
      <vt:lpstr>Chart</vt:lpstr>
      <vt:lpstr>Safety Pays. Falls Cost.   Preventing Falls in Construction</vt:lpstr>
      <vt:lpstr>Construction Fall Prevention Campaign Goal</vt:lpstr>
      <vt:lpstr>Values</vt:lpstr>
      <vt:lpstr>Why a Focus on Falls?</vt:lpstr>
      <vt:lpstr>Slide 5</vt:lpstr>
      <vt:lpstr>Most Frequently Cited Serious Violations in Construction</vt:lpstr>
      <vt:lpstr>Intended Audience</vt:lpstr>
      <vt:lpstr>Slide 8</vt:lpstr>
      <vt:lpstr>Web Addresses</vt:lpstr>
      <vt:lpstr>Slide 10</vt:lpstr>
      <vt:lpstr>Slide 11</vt:lpstr>
      <vt:lpstr>Directorate of Construction OH&amp;S Webinar Fall Prevention Campaign Update 08/16/2012 </vt:lpstr>
      <vt:lpstr>Slide 13</vt:lpstr>
      <vt:lpstr>Slide 14</vt:lpstr>
      <vt:lpstr>Slide 15</vt:lpstr>
      <vt:lpstr>Slide 16</vt:lpstr>
      <vt:lpstr>Slide 17</vt:lpstr>
      <vt:lpstr>Slide 18</vt:lpstr>
      <vt:lpstr>  </vt:lpstr>
      <vt:lpstr>Construction Fall Protection  Products Under Development</vt:lpstr>
      <vt:lpstr> Fall Prevention Field Activity  </vt:lpstr>
      <vt:lpstr>Training</vt:lpstr>
      <vt:lpstr> 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Branche, Christine (CDC/NIOSH/OD)</dc:creator>
  <cp:lastModifiedBy>Celia Voyles</cp:lastModifiedBy>
  <cp:revision>859</cp:revision>
  <cp:lastPrinted>2012-08-08T17:11:15Z</cp:lastPrinted>
  <dcterms:created xsi:type="dcterms:W3CDTF">1601-01-01T00:00:00Z</dcterms:created>
  <dcterms:modified xsi:type="dcterms:W3CDTF">2012-08-24T14:00:12Z</dcterms:modified>
</cp:coreProperties>
</file>